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317" r:id="rId3"/>
    <p:sldId id="256" r:id="rId4"/>
    <p:sldId id="259"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6" r:id="rId32"/>
    <p:sldId id="287" r:id="rId33"/>
    <p:sldId id="288" r:id="rId34"/>
    <p:sldId id="289" r:id="rId35"/>
    <p:sldId id="290" r:id="rId36"/>
    <p:sldId id="291" r:id="rId37"/>
    <p:sldId id="308" r:id="rId38"/>
    <p:sldId id="309" r:id="rId39"/>
    <p:sldId id="310" r:id="rId40"/>
    <p:sldId id="311" r:id="rId41"/>
    <p:sldId id="312" r:id="rId42"/>
    <p:sldId id="313" r:id="rId43"/>
    <p:sldId id="314" r:id="rId44"/>
    <p:sldId id="315"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29" r:id="rId62"/>
    <p:sldId id="318" r:id="rId63"/>
    <p:sldId id="319" r:id="rId64"/>
    <p:sldId id="320" r:id="rId65"/>
    <p:sldId id="327" r:id="rId66"/>
    <p:sldId id="321" r:id="rId67"/>
    <p:sldId id="322" r:id="rId68"/>
    <p:sldId id="323" r:id="rId69"/>
    <p:sldId id="324" r:id="rId70"/>
    <p:sldId id="325" r:id="rId71"/>
    <p:sldId id="326" r:id="rId72"/>
    <p:sldId id="328"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09CEE-F14F-4F68-A9BA-C6243B9341C7}" v="2" dt="2023-04-19T10:10:45.0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3" d="100"/>
          <a:sy n="63" d="100"/>
        </p:scale>
        <p:origin x="77" y="3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rasekhar M" userId="f978d6633ea2f7d1" providerId="LiveId" clId="{7D209CEE-F14F-4F68-A9BA-C6243B9341C7}"/>
    <pc:docChg chg="modSld">
      <pc:chgData name="Chandrasekhar M" userId="f978d6633ea2f7d1" providerId="LiveId" clId="{7D209CEE-F14F-4F68-A9BA-C6243B9341C7}" dt="2023-04-19T10:10:45.005" v="1" actId="1036"/>
      <pc:docMkLst>
        <pc:docMk/>
      </pc:docMkLst>
      <pc:sldChg chg="modSp">
        <pc:chgData name="Chandrasekhar M" userId="f978d6633ea2f7d1" providerId="LiveId" clId="{7D209CEE-F14F-4F68-A9BA-C6243B9341C7}" dt="2023-04-19T10:10:45.005" v="1" actId="1036"/>
        <pc:sldMkLst>
          <pc:docMk/>
          <pc:sldMk cId="1812533709" sldId="260"/>
        </pc:sldMkLst>
        <pc:picChg chg="mod">
          <ac:chgData name="Chandrasekhar M" userId="f978d6633ea2f7d1" providerId="LiveId" clId="{7D209CEE-F14F-4F68-A9BA-C6243B9341C7}" dt="2023-04-19T10:10:45.005" v="1" actId="1036"/>
          <ac:picMkLst>
            <pc:docMk/>
            <pc:sldMk cId="1812533709" sldId="260"/>
            <ac:picMk id="102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AE37F-6D80-4047-BE3F-49160F4AA6BA}" type="datetimeFigureOut">
              <a:rPr lang="en-IN" smtClean="0"/>
              <a:t>19-04-2023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5BE4AD-EE9F-4F97-9E79-21091599E64D}" type="slidenum">
              <a:rPr lang="en-IN" smtClean="0"/>
              <a:t>‹#›</a:t>
            </a:fld>
            <a:endParaRPr lang="en-IN"/>
          </a:p>
        </p:txBody>
      </p:sp>
    </p:spTree>
    <p:extLst>
      <p:ext uri="{BB962C8B-B14F-4D97-AF65-F5344CB8AC3E}">
        <p14:creationId xmlns:p14="http://schemas.microsoft.com/office/powerpoint/2010/main" val="2236175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45BE4AD-EE9F-4F97-9E79-21091599E64D}" type="slidenum">
              <a:rPr lang="en-IN" smtClean="0"/>
              <a:t>20</a:t>
            </a:fld>
            <a:endParaRPr lang="en-IN"/>
          </a:p>
        </p:txBody>
      </p:sp>
    </p:spTree>
    <p:extLst>
      <p:ext uri="{BB962C8B-B14F-4D97-AF65-F5344CB8AC3E}">
        <p14:creationId xmlns:p14="http://schemas.microsoft.com/office/powerpoint/2010/main" val="1900614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45BE4AD-EE9F-4F97-9E79-21091599E64D}" type="slidenum">
              <a:rPr lang="en-IN" smtClean="0"/>
              <a:t>32</a:t>
            </a:fld>
            <a:endParaRPr lang="en-IN"/>
          </a:p>
        </p:txBody>
      </p:sp>
    </p:spTree>
    <p:extLst>
      <p:ext uri="{BB962C8B-B14F-4D97-AF65-F5344CB8AC3E}">
        <p14:creationId xmlns:p14="http://schemas.microsoft.com/office/powerpoint/2010/main" val="1435827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2A7A5B9-8EDC-4F1B-AEBB-314E1F5F41DD}"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3008255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A7A5B9-8EDC-4F1B-AEBB-314E1F5F41DD}"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173003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A7A5B9-8EDC-4F1B-AEBB-314E1F5F41DD}"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147967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2A7A5B9-8EDC-4F1B-AEBB-314E1F5F41DD}"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208420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A7A5B9-8EDC-4F1B-AEBB-314E1F5F41DD}" type="datetimeFigureOut">
              <a:rPr lang="en-IN" smtClean="0"/>
              <a:t>19-04-2023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486269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2A7A5B9-8EDC-4F1B-AEBB-314E1F5F41DD}"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257287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2A7A5B9-8EDC-4F1B-AEBB-314E1F5F41DD}" type="datetimeFigureOut">
              <a:rPr lang="en-IN" smtClean="0"/>
              <a:t>19-04-2023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65090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2A7A5B9-8EDC-4F1B-AEBB-314E1F5F41DD}" type="datetimeFigureOut">
              <a:rPr lang="en-IN" smtClean="0"/>
              <a:t>19-04-2023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3938441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7A5B9-8EDC-4F1B-AEBB-314E1F5F41DD}" type="datetimeFigureOut">
              <a:rPr lang="en-IN" smtClean="0"/>
              <a:t>19-04-2023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232435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A7A5B9-8EDC-4F1B-AEBB-314E1F5F41DD}"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3682293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A7A5B9-8EDC-4F1B-AEBB-314E1F5F41DD}" type="datetimeFigureOut">
              <a:rPr lang="en-IN" smtClean="0"/>
              <a:t>19-04-2023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5B249B-16BB-4FCA-B6C3-E0A0B0416689}" type="slidenum">
              <a:rPr lang="en-IN" smtClean="0"/>
              <a:t>‹#›</a:t>
            </a:fld>
            <a:endParaRPr lang="en-IN"/>
          </a:p>
        </p:txBody>
      </p:sp>
    </p:spTree>
    <p:extLst>
      <p:ext uri="{BB962C8B-B14F-4D97-AF65-F5344CB8AC3E}">
        <p14:creationId xmlns:p14="http://schemas.microsoft.com/office/powerpoint/2010/main" val="3438434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A7A5B9-8EDC-4F1B-AEBB-314E1F5F41DD}" type="datetimeFigureOut">
              <a:rPr lang="en-IN" smtClean="0"/>
              <a:t>19-04-2023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B249B-16BB-4FCA-B6C3-E0A0B0416689}" type="slidenum">
              <a:rPr lang="en-IN" smtClean="0"/>
              <a:t>‹#›</a:t>
            </a:fld>
            <a:endParaRPr lang="en-IN"/>
          </a:p>
        </p:txBody>
      </p:sp>
    </p:spTree>
    <p:extLst>
      <p:ext uri="{BB962C8B-B14F-4D97-AF65-F5344CB8AC3E}">
        <p14:creationId xmlns:p14="http://schemas.microsoft.com/office/powerpoint/2010/main" val="2808141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554" y="260648"/>
            <a:ext cx="4919616" cy="523220"/>
          </a:xfrm>
          <a:prstGeom prst="rect">
            <a:avLst/>
          </a:prstGeom>
          <a:noFill/>
        </p:spPr>
        <p:txBody>
          <a:bodyPr wrap="none" rtlCol="0">
            <a:spAutoFit/>
          </a:bodyPr>
          <a:lstStyle/>
          <a:p>
            <a:r>
              <a:rPr lang="en-IN" sz="2800" b="1" dirty="0"/>
              <a:t>DYNAMIC PROGRAMMING (DP)</a:t>
            </a:r>
          </a:p>
        </p:txBody>
      </p:sp>
      <p:sp>
        <p:nvSpPr>
          <p:cNvPr id="3" name="TextBox 2"/>
          <p:cNvSpPr txBox="1"/>
          <p:nvPr/>
        </p:nvSpPr>
        <p:spPr>
          <a:xfrm>
            <a:off x="323528" y="1124744"/>
            <a:ext cx="7992888" cy="5509200"/>
          </a:xfrm>
          <a:prstGeom prst="rect">
            <a:avLst/>
          </a:prstGeom>
          <a:noFill/>
        </p:spPr>
        <p:txBody>
          <a:bodyPr wrap="square" rtlCol="0">
            <a:spAutoFit/>
          </a:bodyPr>
          <a:lstStyle/>
          <a:p>
            <a:r>
              <a:rPr lang="en-IN" sz="2800" b="1" dirty="0"/>
              <a:t>Introduction</a:t>
            </a:r>
            <a:r>
              <a:rPr lang="en-IN" dirty="0"/>
              <a:t>:</a:t>
            </a:r>
          </a:p>
          <a:p>
            <a:endParaRPr lang="en-IN" dirty="0"/>
          </a:p>
          <a:p>
            <a:pPr fontAlgn="base"/>
            <a:r>
              <a:rPr lang="en-IN" sz="2400" b="1" dirty="0"/>
              <a:t>Dynamic Programming </a:t>
            </a:r>
            <a:r>
              <a:rPr lang="en-IN" sz="2400" dirty="0"/>
              <a:t>is a special kind of Optimization technique often used for making a sequence of interrelated decisions.  </a:t>
            </a:r>
          </a:p>
          <a:p>
            <a:pPr fontAlgn="base"/>
            <a:r>
              <a:rPr lang="en-IN" sz="2400" dirty="0"/>
              <a:t>It provides a systematic procedure for determining the combinations of decisions that optimizes the overall effectiveness.</a:t>
            </a:r>
            <a:r>
              <a:rPr lang="en-IN" sz="2400" b="1" dirty="0"/>
              <a:t> </a:t>
            </a:r>
          </a:p>
          <a:p>
            <a:pPr fontAlgn="base"/>
            <a:endParaRPr lang="en-IN" sz="2400" b="1" dirty="0"/>
          </a:p>
          <a:p>
            <a:pPr fontAlgn="base"/>
            <a:r>
              <a:rPr lang="en-IN" sz="2400" dirty="0"/>
              <a:t>It is used to solve a multi-stage decision problem where decisions have to be made at successive stages. </a:t>
            </a:r>
          </a:p>
          <a:p>
            <a:pPr fontAlgn="base"/>
            <a:endParaRPr lang="en-IN" sz="2400" dirty="0"/>
          </a:p>
          <a:p>
            <a:pPr fontAlgn="base"/>
            <a:r>
              <a:rPr lang="en-IN" sz="2400" dirty="0"/>
              <a:t>This technique is very much useful whenever if an optimization model has a large number of decision variables. </a:t>
            </a:r>
          </a:p>
          <a:p>
            <a:endParaRPr lang="en-IN" dirty="0"/>
          </a:p>
        </p:txBody>
      </p:sp>
    </p:spTree>
    <p:extLst>
      <p:ext uri="{BB962C8B-B14F-4D97-AF65-F5344CB8AC3E}">
        <p14:creationId xmlns:p14="http://schemas.microsoft.com/office/powerpoint/2010/main" val="84537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57335"/>
            <a:ext cx="7740000" cy="4247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5536" y="476672"/>
            <a:ext cx="1244956" cy="523220"/>
          </a:xfrm>
          <a:prstGeom prst="rect">
            <a:avLst/>
          </a:prstGeom>
          <a:noFill/>
        </p:spPr>
        <p:txBody>
          <a:bodyPr wrap="none" rtlCol="0">
            <a:spAutoFit/>
          </a:bodyPr>
          <a:lstStyle/>
          <a:p>
            <a:r>
              <a:rPr lang="en-IN" sz="2800" dirty="0"/>
              <a:t>Stage 3</a:t>
            </a:r>
          </a:p>
        </p:txBody>
      </p:sp>
    </p:spTree>
    <p:extLst>
      <p:ext uri="{BB962C8B-B14F-4D97-AF65-F5344CB8AC3E}">
        <p14:creationId xmlns:p14="http://schemas.microsoft.com/office/powerpoint/2010/main" val="299208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208912" cy="4115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9552" y="404664"/>
            <a:ext cx="1244956" cy="523220"/>
          </a:xfrm>
          <a:prstGeom prst="rect">
            <a:avLst/>
          </a:prstGeom>
          <a:noFill/>
        </p:spPr>
        <p:txBody>
          <a:bodyPr wrap="none" rtlCol="0">
            <a:spAutoFit/>
          </a:bodyPr>
          <a:lstStyle/>
          <a:p>
            <a:r>
              <a:rPr lang="en-IN" sz="2800" dirty="0"/>
              <a:t>Stage 2</a:t>
            </a:r>
          </a:p>
        </p:txBody>
      </p:sp>
    </p:spTree>
    <p:extLst>
      <p:ext uri="{BB962C8B-B14F-4D97-AF65-F5344CB8AC3E}">
        <p14:creationId xmlns:p14="http://schemas.microsoft.com/office/powerpoint/2010/main" val="382540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21" y="635496"/>
            <a:ext cx="8568953" cy="367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9552" y="173831"/>
            <a:ext cx="1092030" cy="461665"/>
          </a:xfrm>
          <a:prstGeom prst="rect">
            <a:avLst/>
          </a:prstGeom>
          <a:noFill/>
        </p:spPr>
        <p:txBody>
          <a:bodyPr wrap="none" rtlCol="0">
            <a:spAutoFit/>
          </a:bodyPr>
          <a:lstStyle/>
          <a:p>
            <a:r>
              <a:rPr lang="en-IN" sz="2400" dirty="0"/>
              <a:t>Stage 1</a:t>
            </a:r>
          </a:p>
        </p:txBody>
      </p:sp>
      <p:sp>
        <p:nvSpPr>
          <p:cNvPr id="3" name="Rectangle 2"/>
          <p:cNvSpPr/>
          <p:nvPr/>
        </p:nvSpPr>
        <p:spPr>
          <a:xfrm>
            <a:off x="899592" y="4941168"/>
            <a:ext cx="7848872" cy="1200329"/>
          </a:xfrm>
          <a:prstGeom prst="rect">
            <a:avLst/>
          </a:prstGeom>
        </p:spPr>
        <p:txBody>
          <a:bodyPr wrap="square">
            <a:spAutoFit/>
          </a:bodyPr>
          <a:lstStyle/>
          <a:p>
            <a:r>
              <a:rPr lang="en-IN" sz="2400" dirty="0"/>
              <a:t>Therefore, the optimum solution at stage 1 is 16, i.e., the shortest distance between nodes 1 and 7 is 16 km.</a:t>
            </a:r>
          </a:p>
          <a:p>
            <a:r>
              <a:rPr lang="en-IN" sz="2400" dirty="0"/>
              <a:t>The shortest path is 1 → 3 → 5 → 7.</a:t>
            </a:r>
          </a:p>
        </p:txBody>
      </p:sp>
    </p:spTree>
    <p:extLst>
      <p:ext uri="{BB962C8B-B14F-4D97-AF65-F5344CB8AC3E}">
        <p14:creationId xmlns:p14="http://schemas.microsoft.com/office/powerpoint/2010/main" val="1731488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79512" y="476672"/>
                <a:ext cx="8784976" cy="6001643"/>
              </a:xfrm>
              <a:prstGeom prst="rect">
                <a:avLst/>
              </a:prstGeom>
              <a:noFill/>
            </p:spPr>
            <p:txBody>
              <a:bodyPr wrap="square" rtlCol="0">
                <a:spAutoFit/>
              </a:bodyPr>
              <a:lstStyle/>
              <a:p>
                <a:r>
                  <a:rPr lang="en-IN" sz="2400" dirty="0"/>
                  <a:t>Example: Consider the Previous Example Network Diagram.  Solve the problem, assuming the following routes are used:</a:t>
                </a:r>
              </a:p>
              <a:p>
                <a:endParaRPr lang="en-US" sz="2400" dirty="0"/>
              </a:p>
              <a:p>
                <a:endParaRPr lang="en-IN" sz="2400" dirty="0"/>
              </a:p>
              <a:p>
                <a:r>
                  <a:rPr lang="en-IN" sz="2400" dirty="0"/>
                  <a:t>d(1,2)= 5, d(1,3)=9, d(1,4)=8</a:t>
                </a:r>
              </a:p>
              <a:p>
                <a:r>
                  <a:rPr lang="en-IN" sz="2400" dirty="0"/>
                  <a:t>d(2,5)= 10, d(2,6)=17 </a:t>
                </a:r>
              </a:p>
              <a:p>
                <a:r>
                  <a:rPr lang="en-IN" sz="2400" dirty="0"/>
                  <a:t>d(3,5)= 4, d(3,6)=10 </a:t>
                </a:r>
              </a:p>
              <a:p>
                <a:r>
                  <a:rPr lang="en-IN" sz="2400" dirty="0"/>
                  <a:t>d(4,5)= 9, d(4,6)=9 </a:t>
                </a:r>
              </a:p>
              <a:p>
                <a:r>
                  <a:rPr lang="en-IN" sz="2400" dirty="0"/>
                  <a:t>d(5,7)= 8, d(6,7)=9</a:t>
                </a:r>
              </a:p>
              <a:p>
                <a:endParaRPr lang="en-US" sz="2400" dirty="0"/>
              </a:p>
              <a:p>
                <a:endParaRPr lang="en-US" sz="2400" dirty="0"/>
              </a:p>
              <a:p>
                <a:endParaRPr lang="en-IN" sz="2400" dirty="0"/>
              </a:p>
              <a:p>
                <a:r>
                  <a:rPr lang="en-IN" sz="2400" dirty="0"/>
                  <a:t>Solution: Shortest distance=21. Route:1</a:t>
                </a:r>
                <a14:m>
                  <m:oMath xmlns:m="http://schemas.openxmlformats.org/officeDocument/2006/math">
                    <m:r>
                      <a:rPr lang="en-IN" sz="2400" i="1" smtClean="0">
                        <a:latin typeface="Cambria Math"/>
                        <a:ea typeface="Cambria Math"/>
                      </a:rPr>
                      <m:t>→</m:t>
                    </m:r>
                  </m:oMath>
                </a14:m>
                <a:r>
                  <a:rPr lang="en-IN" sz="2400" dirty="0"/>
                  <a:t>3</a:t>
                </a:r>
                <a:r>
                  <a:rPr lang="en-IN" sz="2400" dirty="0">
                    <a:ea typeface="Cambria Math"/>
                  </a:rPr>
                  <a:t> </a:t>
                </a:r>
                <a14:m>
                  <m:oMath xmlns:m="http://schemas.openxmlformats.org/officeDocument/2006/math">
                    <m:r>
                      <a:rPr lang="en-IN" sz="2400" i="1">
                        <a:latin typeface="Cambria Math"/>
                        <a:ea typeface="Cambria Math"/>
                      </a:rPr>
                      <m:t>→ </m:t>
                    </m:r>
                  </m:oMath>
                </a14:m>
                <a:r>
                  <a:rPr lang="en-IN" sz="2400" dirty="0"/>
                  <a:t>5</a:t>
                </a:r>
                <a:r>
                  <a:rPr lang="en-IN" sz="2400" dirty="0">
                    <a:ea typeface="Cambria Math"/>
                  </a:rPr>
                  <a:t> </a:t>
                </a:r>
                <a14:m>
                  <m:oMath xmlns:m="http://schemas.openxmlformats.org/officeDocument/2006/math">
                    <m:r>
                      <a:rPr lang="en-IN" sz="2400" i="1">
                        <a:latin typeface="Cambria Math"/>
                        <a:ea typeface="Cambria Math"/>
                      </a:rPr>
                      <m:t>→ </m:t>
                    </m:r>
                  </m:oMath>
                </a14:m>
                <a:r>
                  <a:rPr lang="en-IN" sz="2400" dirty="0"/>
                  <a:t>7</a:t>
                </a:r>
              </a:p>
              <a:p>
                <a:endParaRPr lang="en-IN" sz="2400" dirty="0"/>
              </a:p>
              <a:p>
                <a:endParaRPr lang="en-IN" sz="2400" dirty="0"/>
              </a:p>
              <a:p>
                <a:endParaRPr lang="en-IN"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179512" y="476672"/>
                <a:ext cx="8784976" cy="6001643"/>
              </a:xfrm>
              <a:prstGeom prst="rect">
                <a:avLst/>
              </a:prstGeom>
              <a:blipFill rotWithShape="1">
                <a:blip r:embed="rId2"/>
                <a:stretch>
                  <a:fillRect l="-1040" t="-812"/>
                </a:stretch>
              </a:blipFill>
            </p:spPr>
            <p:txBody>
              <a:bodyPr/>
              <a:lstStyle/>
              <a:p>
                <a:r>
                  <a:rPr lang="en-IN">
                    <a:noFill/>
                  </a:rPr>
                  <a:t> </a:t>
                </a:r>
              </a:p>
            </p:txBody>
          </p:sp>
        </mc:Fallback>
      </mc:AlternateContent>
    </p:spTree>
    <p:extLst>
      <p:ext uri="{BB962C8B-B14F-4D97-AF65-F5344CB8AC3E}">
        <p14:creationId xmlns:p14="http://schemas.microsoft.com/office/powerpoint/2010/main" val="265670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476672"/>
            <a:ext cx="5780685" cy="461665"/>
          </a:xfrm>
          <a:prstGeom prst="rect">
            <a:avLst/>
          </a:prstGeom>
        </p:spPr>
        <p:txBody>
          <a:bodyPr wrap="none">
            <a:spAutoFit/>
          </a:bodyPr>
          <a:lstStyle/>
          <a:p>
            <a:r>
              <a:rPr lang="en-IN" sz="2400" b="1" dirty="0"/>
              <a:t>Knapsack/Fly-Away/Cargo-Loading Problem</a:t>
            </a:r>
            <a:endParaRPr lang="en-IN" sz="2400" dirty="0"/>
          </a:p>
        </p:txBody>
      </p:sp>
      <p:sp>
        <p:nvSpPr>
          <p:cNvPr id="3" name="Rectangle 2"/>
          <p:cNvSpPr/>
          <p:nvPr/>
        </p:nvSpPr>
        <p:spPr>
          <a:xfrm>
            <a:off x="611559" y="1124744"/>
            <a:ext cx="8136903" cy="707886"/>
          </a:xfrm>
          <a:prstGeom prst="rect">
            <a:avLst/>
          </a:prstGeom>
        </p:spPr>
        <p:txBody>
          <a:bodyPr wrap="square">
            <a:spAutoFit/>
          </a:bodyPr>
          <a:lstStyle/>
          <a:p>
            <a:r>
              <a:rPr lang="en-IN" sz="2000" dirty="0"/>
              <a:t>The knapsack problem deals with the situation in which a soldier (or a hiker) must decide on the most valuable items to carry in a backpack. (Army)</a:t>
            </a:r>
          </a:p>
        </p:txBody>
      </p:sp>
      <p:sp>
        <p:nvSpPr>
          <p:cNvPr id="4" name="Rectangle 3"/>
          <p:cNvSpPr/>
          <p:nvPr/>
        </p:nvSpPr>
        <p:spPr>
          <a:xfrm>
            <a:off x="605718" y="2449054"/>
            <a:ext cx="3359831" cy="400110"/>
          </a:xfrm>
          <a:prstGeom prst="rect">
            <a:avLst/>
          </a:prstGeom>
        </p:spPr>
        <p:txBody>
          <a:bodyPr wrap="none">
            <a:spAutoFit/>
          </a:bodyPr>
          <a:lstStyle/>
          <a:p>
            <a:r>
              <a:rPr lang="en-IN" sz="2000" dirty="0"/>
              <a:t>Also known in the literature as</a:t>
            </a:r>
          </a:p>
        </p:txBody>
      </p:sp>
      <p:sp>
        <p:nvSpPr>
          <p:cNvPr id="5" name="Rectangle 4"/>
          <p:cNvSpPr/>
          <p:nvPr/>
        </p:nvSpPr>
        <p:spPr>
          <a:xfrm>
            <a:off x="605719" y="2973145"/>
            <a:ext cx="8142744" cy="707886"/>
          </a:xfrm>
          <a:prstGeom prst="rect">
            <a:avLst/>
          </a:prstGeom>
        </p:spPr>
        <p:txBody>
          <a:bodyPr wrap="square">
            <a:spAutoFit/>
          </a:bodyPr>
          <a:lstStyle/>
          <a:p>
            <a:r>
              <a:rPr lang="en-IN" sz="2000" dirty="0"/>
              <a:t>The fly-away kit problem, in which a jet pilot must determine the most valuable (emergency) items to take aboard a jet. (Air force)</a:t>
            </a:r>
          </a:p>
        </p:txBody>
      </p:sp>
      <p:sp>
        <p:nvSpPr>
          <p:cNvPr id="6" name="Rectangle 5"/>
          <p:cNvSpPr/>
          <p:nvPr/>
        </p:nvSpPr>
        <p:spPr>
          <a:xfrm>
            <a:off x="605718" y="4265807"/>
            <a:ext cx="8142745" cy="707886"/>
          </a:xfrm>
          <a:prstGeom prst="rect">
            <a:avLst/>
          </a:prstGeom>
        </p:spPr>
        <p:txBody>
          <a:bodyPr wrap="square">
            <a:spAutoFit/>
          </a:bodyPr>
          <a:lstStyle/>
          <a:p>
            <a:r>
              <a:rPr lang="en-IN" sz="2000" dirty="0"/>
              <a:t>The cargo-loading problem, in which a vessel with a limited volume or weight capacity is loaded with the most valuable cargo items. (Navy)</a:t>
            </a:r>
          </a:p>
        </p:txBody>
      </p:sp>
    </p:spTree>
    <p:extLst>
      <p:ext uri="{BB962C8B-B14F-4D97-AF65-F5344CB8AC3E}">
        <p14:creationId xmlns:p14="http://schemas.microsoft.com/office/powerpoint/2010/main" val="143371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96746" y="1175544"/>
                <a:ext cx="7934481" cy="1015663"/>
              </a:xfrm>
              <a:prstGeom prst="rect">
                <a:avLst/>
              </a:prstGeom>
            </p:spPr>
            <p:txBody>
              <a:bodyPr wrap="square">
                <a:spAutoFit/>
              </a:bodyPr>
              <a:lstStyle/>
              <a:p>
                <a:r>
                  <a:rPr lang="en-IN" sz="2000" dirty="0"/>
                  <a:t>Let there are </a:t>
                </a:r>
                <a:r>
                  <a:rPr lang="en-IN" sz="2000" i="1" dirty="0"/>
                  <a:t>n </a:t>
                </a:r>
                <a:r>
                  <a:rPr lang="en-IN" sz="2000" dirty="0"/>
                  <a:t>items 1, 2, 3, · · · , </a:t>
                </a:r>
                <a:r>
                  <a:rPr lang="en-IN" sz="2000" i="1" dirty="0"/>
                  <a:t>n</a:t>
                </a:r>
                <a:r>
                  <a:rPr lang="en-IN" sz="2000" dirty="0"/>
                  <a:t>.</a:t>
                </a:r>
              </a:p>
              <a:p>
                <a:r>
                  <a:rPr lang="en-IN" sz="2000" dirty="0"/>
                  <a:t>We assume that the hiker decides to carry </a:t>
                </a:r>
                <a:r>
                  <a:rPr lang="en-IN" sz="2000" i="1" dirty="0"/>
                  <a:t>mi </a:t>
                </a:r>
                <a:r>
                  <a:rPr lang="en-IN" sz="2000" dirty="0"/>
                  <a:t>number of units of items </a:t>
                </a:r>
                <a:r>
                  <a:rPr lang="en-IN" sz="2000" i="1" dirty="0"/>
                  <a:t>i</a:t>
                </a:r>
                <a:r>
                  <a:rPr lang="en-IN" sz="2000" dirty="0"/>
                  <a:t>.</a:t>
                </a:r>
              </a:p>
              <a:p>
                <a:r>
                  <a:rPr lang="en-IN" sz="2000" dirty="0"/>
                  <a:t>The weight per unit of item </a:t>
                </a:r>
                <a:r>
                  <a:rPr lang="en-IN" sz="2000" i="1" dirty="0"/>
                  <a:t>i </a:t>
                </a:r>
                <a:r>
                  <a:rPr lang="en-IN" sz="2000" dirty="0"/>
                  <a:t>is </a:t>
                </a:r>
                <a14:m>
                  <m:oMath xmlns:m="http://schemas.openxmlformats.org/officeDocument/2006/math">
                    <m:sSub>
                      <m:sSubPr>
                        <m:ctrlPr>
                          <a:rPr lang="en-IN" sz="2000" i="1" smtClean="0">
                            <a:latin typeface="Cambria Math" panose="02040503050406030204" pitchFamily="18" charset="0"/>
                          </a:rPr>
                        </m:ctrlPr>
                      </m:sSubPr>
                      <m:e>
                        <m:r>
                          <a:rPr lang="en-IN" sz="2000" b="0" i="1" smtClean="0">
                            <a:latin typeface="Cambria Math"/>
                          </a:rPr>
                          <m:t>𝑤</m:t>
                        </m:r>
                      </m:e>
                      <m:sub>
                        <m:r>
                          <a:rPr lang="en-IN" sz="2000" b="0" i="1" smtClean="0">
                            <a:latin typeface="Cambria Math"/>
                          </a:rPr>
                          <m:t>𝑖</m:t>
                        </m:r>
                      </m:sub>
                    </m:sSub>
                  </m:oMath>
                </a14:m>
                <a:r>
                  <a:rPr lang="en-IN" sz="2000" i="1" dirty="0"/>
                  <a:t> </a:t>
                </a:r>
                <a:r>
                  <a:rPr lang="en-IN" sz="2000" dirty="0"/>
                  <a:t>and </a:t>
                </a:r>
                <a14:m>
                  <m:oMath xmlns:m="http://schemas.openxmlformats.org/officeDocument/2006/math">
                    <m:sSub>
                      <m:sSubPr>
                        <m:ctrlPr>
                          <a:rPr lang="en-IN" sz="2000" i="1" smtClean="0">
                            <a:latin typeface="Cambria Math" panose="02040503050406030204" pitchFamily="18" charset="0"/>
                          </a:rPr>
                        </m:ctrlPr>
                      </m:sSubPr>
                      <m:e>
                        <m:r>
                          <a:rPr lang="en-IN" sz="2000" b="0" i="1" smtClean="0">
                            <a:latin typeface="Cambria Math"/>
                          </a:rPr>
                          <m:t>𝑟</m:t>
                        </m:r>
                      </m:e>
                      <m:sub>
                        <m:r>
                          <a:rPr lang="en-IN" sz="2000" b="0" i="1" smtClean="0">
                            <a:latin typeface="Cambria Math"/>
                          </a:rPr>
                          <m:t>𝑖</m:t>
                        </m:r>
                      </m:sub>
                    </m:sSub>
                  </m:oMath>
                </a14:m>
                <a:r>
                  <a:rPr lang="en-IN" sz="2000" i="1" dirty="0"/>
                  <a:t> </a:t>
                </a:r>
                <a:r>
                  <a:rPr lang="en-IN" sz="2000" dirty="0"/>
                  <a:t>is the revenue per unit of item </a:t>
                </a:r>
                <a:r>
                  <a:rPr lang="en-IN" sz="2000" i="1" dirty="0"/>
                  <a:t>i</a:t>
                </a:r>
                <a:r>
                  <a:rPr lang="en-IN" sz="2000" dirty="0"/>
                  <a:t>.</a:t>
                </a:r>
              </a:p>
            </p:txBody>
          </p:sp>
        </mc:Choice>
        <mc:Fallback xmlns="">
          <p:sp>
            <p:nvSpPr>
              <p:cNvPr id="2" name="Rectangle 1"/>
              <p:cNvSpPr>
                <a:spLocks noRot="1" noChangeAspect="1" noMove="1" noResize="1" noEditPoints="1" noAdjustHandles="1" noChangeArrowheads="1" noChangeShapeType="1" noTextEdit="1"/>
              </p:cNvSpPr>
              <p:nvPr/>
            </p:nvSpPr>
            <p:spPr>
              <a:xfrm>
                <a:off x="496746" y="1175544"/>
                <a:ext cx="7934481" cy="1015663"/>
              </a:xfrm>
              <a:prstGeom prst="rect">
                <a:avLst/>
              </a:prstGeom>
              <a:blipFill rotWithShape="0">
                <a:blip r:embed="rId2"/>
                <a:stretch>
                  <a:fillRect l="-768" t="-3614" b="-10241"/>
                </a:stretch>
              </a:blipFill>
            </p:spPr>
            <p:txBody>
              <a:bodyPr/>
              <a:lstStyle/>
              <a:p>
                <a:r>
                  <a:rPr lang="en-IN">
                    <a:noFill/>
                  </a:rPr>
                  <a:t> </a:t>
                </a:r>
              </a:p>
            </p:txBody>
          </p:sp>
        </mc:Fallback>
      </mc:AlternateContent>
      <p:sp>
        <p:nvSpPr>
          <p:cNvPr id="3" name="TextBox 2"/>
          <p:cNvSpPr txBox="1"/>
          <p:nvPr/>
        </p:nvSpPr>
        <p:spPr>
          <a:xfrm>
            <a:off x="596805" y="252230"/>
            <a:ext cx="7862473" cy="523220"/>
          </a:xfrm>
          <a:prstGeom prst="rect">
            <a:avLst/>
          </a:prstGeom>
          <a:noFill/>
        </p:spPr>
        <p:txBody>
          <a:bodyPr wrap="none" rtlCol="0">
            <a:spAutoFit/>
          </a:bodyPr>
          <a:lstStyle/>
          <a:p>
            <a:r>
              <a:rPr lang="en-IN" sz="2800" dirty="0"/>
              <a:t>Mathematical Formulation of Cargo-loading Problem</a:t>
            </a:r>
          </a:p>
        </p:txBody>
      </p:sp>
      <p:sp>
        <p:nvSpPr>
          <p:cNvPr id="4" name="Rectangle 3"/>
          <p:cNvSpPr/>
          <p:nvPr/>
        </p:nvSpPr>
        <p:spPr>
          <a:xfrm>
            <a:off x="496746" y="2409993"/>
            <a:ext cx="5956594" cy="400110"/>
          </a:xfrm>
          <a:prstGeom prst="rect">
            <a:avLst/>
          </a:prstGeom>
        </p:spPr>
        <p:txBody>
          <a:bodyPr wrap="square">
            <a:spAutoFit/>
          </a:bodyPr>
          <a:lstStyle/>
          <a:p>
            <a:r>
              <a:rPr lang="en-IN" sz="2000" dirty="0"/>
              <a:t>The hiker can carry a weight of at most </a:t>
            </a:r>
            <a:r>
              <a:rPr lang="en-IN" sz="2000" i="1" dirty="0"/>
              <a:t>W</a:t>
            </a:r>
            <a:r>
              <a:rPr lang="en-IN" sz="2000" dirty="0"/>
              <a: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429000"/>
            <a:ext cx="6120679" cy="268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105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7704149" cy="415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9552" y="332656"/>
            <a:ext cx="6644448" cy="523220"/>
          </a:xfrm>
          <a:prstGeom prst="rect">
            <a:avLst/>
          </a:prstGeom>
          <a:noFill/>
        </p:spPr>
        <p:txBody>
          <a:bodyPr wrap="none" rtlCol="0">
            <a:spAutoFit/>
          </a:bodyPr>
          <a:lstStyle/>
          <a:p>
            <a:r>
              <a:rPr lang="en-IN" sz="2800" b="1" dirty="0"/>
              <a:t>Stage, Alternative and State of the Problem</a:t>
            </a:r>
          </a:p>
        </p:txBody>
      </p:sp>
    </p:spTree>
    <p:extLst>
      <p:ext uri="{BB962C8B-B14F-4D97-AF65-F5344CB8AC3E}">
        <p14:creationId xmlns:p14="http://schemas.microsoft.com/office/powerpoint/2010/main" val="3986860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91386"/>
            <a:ext cx="5688632" cy="122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9512" y="332656"/>
            <a:ext cx="7822975" cy="523220"/>
          </a:xfrm>
          <a:prstGeom prst="rect">
            <a:avLst/>
          </a:prstGeom>
          <a:noFill/>
        </p:spPr>
        <p:txBody>
          <a:bodyPr wrap="none" rtlCol="0">
            <a:spAutoFit/>
          </a:bodyPr>
          <a:lstStyle/>
          <a:p>
            <a:r>
              <a:rPr lang="en-IN" sz="2800" dirty="0"/>
              <a:t>The Backward recursive equation for this problem is </a:t>
            </a:r>
          </a:p>
        </p:txBody>
      </p:sp>
      <mc:AlternateContent xmlns:mc="http://schemas.openxmlformats.org/markup-compatibility/2006" xmlns:a14="http://schemas.microsoft.com/office/drawing/2010/main">
        <mc:Choice Requires="a14">
          <p:sp>
            <p:nvSpPr>
              <p:cNvPr id="3" name="TextBox 2"/>
              <p:cNvSpPr txBox="1"/>
              <p:nvPr/>
            </p:nvSpPr>
            <p:spPr>
              <a:xfrm>
                <a:off x="6196224" y="2011870"/>
                <a:ext cx="1499962" cy="369332"/>
              </a:xfrm>
              <a:prstGeom prst="rect">
                <a:avLst/>
              </a:prstGeom>
              <a:noFill/>
            </p:spPr>
            <p:txBody>
              <a:bodyPr wrap="none" rtlCol="0">
                <a:spAutoFit/>
              </a:bodyPr>
              <a:lstStyle/>
              <a:p>
                <a:r>
                  <a:rPr lang="en-IN" dirty="0"/>
                  <a:t>given state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a:rPr>
                          <m:t>𝑥</m:t>
                        </m:r>
                      </m:e>
                      <m:sub>
                        <m:r>
                          <a:rPr lang="en-IN" b="0" i="1" smtClean="0">
                            <a:latin typeface="Cambria Math"/>
                          </a:rPr>
                          <m:t>𝑖</m:t>
                        </m:r>
                      </m:sub>
                    </m:sSub>
                  </m:oMath>
                </a14:m>
                <a:r>
                  <a:rPr lang="en-IN" dirty="0"/>
                  <a:t> </a:t>
                </a:r>
              </a:p>
            </p:txBody>
          </p:sp>
        </mc:Choice>
        <mc:Fallback xmlns="">
          <p:sp>
            <p:nvSpPr>
              <p:cNvPr id="3" name="TextBox 2"/>
              <p:cNvSpPr txBox="1">
                <a:spLocks noRot="1" noChangeAspect="1" noMove="1" noResize="1" noEditPoints="1" noAdjustHandles="1" noChangeArrowheads="1" noChangeShapeType="1" noTextEdit="1"/>
              </p:cNvSpPr>
              <p:nvPr/>
            </p:nvSpPr>
            <p:spPr>
              <a:xfrm>
                <a:off x="6196224" y="2011870"/>
                <a:ext cx="1499962" cy="369332"/>
              </a:xfrm>
              <a:prstGeom prst="rect">
                <a:avLst/>
              </a:prstGeom>
              <a:blipFill rotWithShape="0">
                <a:blip r:embed="rId3"/>
                <a:stretch>
                  <a:fillRect l="-3252" t="-8197" b="-24590"/>
                </a:stretch>
              </a:blipFill>
            </p:spPr>
            <p:txBody>
              <a:bodyPr/>
              <a:lstStyle/>
              <a:p>
                <a:r>
                  <a:rPr lang="en-IN">
                    <a:noFill/>
                  </a:rPr>
                  <a:t> </a:t>
                </a:r>
              </a:p>
            </p:txBody>
          </p:sp>
        </mc:Fallback>
      </mc:AlternateContent>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3068960"/>
            <a:ext cx="6624736" cy="3545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034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49" y="1340768"/>
            <a:ext cx="8640959" cy="4421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1520" y="332656"/>
            <a:ext cx="1593641" cy="523220"/>
          </a:xfrm>
          <a:prstGeom prst="rect">
            <a:avLst/>
          </a:prstGeom>
          <a:noFill/>
        </p:spPr>
        <p:txBody>
          <a:bodyPr wrap="none" rtlCol="0">
            <a:spAutoFit/>
          </a:bodyPr>
          <a:lstStyle/>
          <a:p>
            <a:r>
              <a:rPr lang="en-IN" sz="2800" dirty="0"/>
              <a:t>Example :</a:t>
            </a:r>
          </a:p>
        </p:txBody>
      </p:sp>
    </p:spTree>
    <p:extLst>
      <p:ext uri="{BB962C8B-B14F-4D97-AF65-F5344CB8AC3E}">
        <p14:creationId xmlns:p14="http://schemas.microsoft.com/office/powerpoint/2010/main" val="3811365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92" y="476672"/>
            <a:ext cx="8847168" cy="4946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708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068" y="680215"/>
            <a:ext cx="8064896" cy="1200329"/>
          </a:xfrm>
          <a:prstGeom prst="rect">
            <a:avLst/>
          </a:prstGeom>
        </p:spPr>
        <p:txBody>
          <a:bodyPr wrap="square">
            <a:spAutoFit/>
          </a:bodyPr>
          <a:lstStyle/>
          <a:p>
            <a:r>
              <a:rPr lang="en-IN" b="1" dirty="0"/>
              <a:t>Stage:</a:t>
            </a:r>
            <a:r>
              <a:rPr lang="en-IN" dirty="0"/>
              <a:t> The point at which a decision is made is known as a stage. The end of a stage marks the beginning of the immediate succeeding stage. For instance, in the salesmen allocation problem, each territory represents a stage; in the shortest route problem, each city represents a stage.</a:t>
            </a:r>
          </a:p>
        </p:txBody>
      </p:sp>
      <p:sp>
        <p:nvSpPr>
          <p:cNvPr id="3" name="Rectangle 2"/>
          <p:cNvSpPr/>
          <p:nvPr/>
        </p:nvSpPr>
        <p:spPr>
          <a:xfrm>
            <a:off x="339068" y="1880544"/>
            <a:ext cx="7776864" cy="1200329"/>
          </a:xfrm>
          <a:prstGeom prst="rect">
            <a:avLst/>
          </a:prstGeom>
        </p:spPr>
        <p:txBody>
          <a:bodyPr wrap="square">
            <a:spAutoFit/>
          </a:bodyPr>
          <a:lstStyle/>
          <a:p>
            <a:r>
              <a:rPr lang="en-IN" b="1" dirty="0"/>
              <a:t>State:</a:t>
            </a:r>
            <a:r>
              <a:rPr lang="en-IN" dirty="0"/>
              <a:t> The variable that links two stages in a multistage decision problem is called a state variable. At any stage, the values that state variables can take describe the status of the problem. These values are referred to as states. For example, in the shortest route problem, a city is referred to as state variable.</a:t>
            </a:r>
          </a:p>
        </p:txBody>
      </p:sp>
      <p:sp>
        <p:nvSpPr>
          <p:cNvPr id="4" name="Rectangle 3"/>
          <p:cNvSpPr/>
          <p:nvPr/>
        </p:nvSpPr>
        <p:spPr>
          <a:xfrm>
            <a:off x="339068" y="4613173"/>
            <a:ext cx="7488832" cy="646331"/>
          </a:xfrm>
          <a:prstGeom prst="rect">
            <a:avLst/>
          </a:prstGeom>
        </p:spPr>
        <p:txBody>
          <a:bodyPr wrap="square">
            <a:spAutoFit/>
          </a:bodyPr>
          <a:lstStyle/>
          <a:p>
            <a:r>
              <a:rPr lang="en-IN" b="1" dirty="0"/>
              <a:t>Optimal policy:</a:t>
            </a:r>
            <a:r>
              <a:rPr lang="en-IN" dirty="0"/>
              <a:t> A policy which optimizes the value of an objective function is called an optimal policy.</a:t>
            </a:r>
          </a:p>
        </p:txBody>
      </p:sp>
      <p:sp>
        <p:nvSpPr>
          <p:cNvPr id="5" name="Rectangle 4"/>
          <p:cNvSpPr/>
          <p:nvPr/>
        </p:nvSpPr>
        <p:spPr>
          <a:xfrm>
            <a:off x="339068" y="3893096"/>
            <a:ext cx="7416824" cy="646331"/>
          </a:xfrm>
          <a:prstGeom prst="rect">
            <a:avLst/>
          </a:prstGeom>
        </p:spPr>
        <p:txBody>
          <a:bodyPr wrap="square">
            <a:spAutoFit/>
          </a:bodyPr>
          <a:lstStyle/>
          <a:p>
            <a:r>
              <a:rPr lang="en-IN" b="1" dirty="0"/>
              <a:t>Policy : </a:t>
            </a:r>
            <a:r>
              <a:rPr lang="en-IN" dirty="0"/>
              <a:t>A particular sequence of alternatives (course of action) adopted by the decision-maker in a multi-stage decision problem is called a policy.</a:t>
            </a:r>
          </a:p>
        </p:txBody>
      </p:sp>
      <p:sp>
        <p:nvSpPr>
          <p:cNvPr id="7" name="Rectangle 6"/>
          <p:cNvSpPr/>
          <p:nvPr/>
        </p:nvSpPr>
        <p:spPr>
          <a:xfrm>
            <a:off x="339068" y="146836"/>
            <a:ext cx="7712260" cy="369332"/>
          </a:xfrm>
          <a:prstGeom prst="rect">
            <a:avLst/>
          </a:prstGeom>
        </p:spPr>
        <p:txBody>
          <a:bodyPr wrap="square">
            <a:spAutoFit/>
          </a:bodyPr>
          <a:lstStyle/>
          <a:p>
            <a:r>
              <a:rPr lang="en-IN" dirty="0"/>
              <a:t>The terminologies used in the Dynamic Programming problem are :</a:t>
            </a:r>
          </a:p>
        </p:txBody>
      </p:sp>
      <p:sp>
        <p:nvSpPr>
          <p:cNvPr id="8" name="Rectangle 7"/>
          <p:cNvSpPr/>
          <p:nvPr/>
        </p:nvSpPr>
        <p:spPr>
          <a:xfrm>
            <a:off x="339068" y="3163819"/>
            <a:ext cx="7056784" cy="646331"/>
          </a:xfrm>
          <a:prstGeom prst="rect">
            <a:avLst/>
          </a:prstGeom>
        </p:spPr>
        <p:txBody>
          <a:bodyPr wrap="square">
            <a:spAutoFit/>
          </a:bodyPr>
          <a:lstStyle/>
          <a:p>
            <a:r>
              <a:rPr lang="en-IN" b="1" dirty="0"/>
              <a:t>Alternative</a:t>
            </a:r>
            <a:r>
              <a:rPr lang="en-IN" dirty="0"/>
              <a:t> : In a given stage, there may be more than one choice of carrying out a task. Each choice is known as an alternative</a:t>
            </a:r>
          </a:p>
        </p:txBody>
      </p:sp>
    </p:spTree>
    <p:extLst>
      <p:ext uri="{BB962C8B-B14F-4D97-AF65-F5344CB8AC3E}">
        <p14:creationId xmlns:p14="http://schemas.microsoft.com/office/powerpoint/2010/main" val="3378668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814005"/>
            <a:ext cx="8778641" cy="4048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38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6632"/>
            <a:ext cx="8352928" cy="437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023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36712"/>
            <a:ext cx="7178959" cy="408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106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5" y="620689"/>
            <a:ext cx="5544616" cy="312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933056"/>
            <a:ext cx="6552728" cy="2250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23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8973995" cy="1938992"/>
          </a:xfrm>
          <a:prstGeom prst="rect">
            <a:avLst/>
          </a:prstGeom>
          <a:noFill/>
        </p:spPr>
        <p:txBody>
          <a:bodyPr wrap="none" rtlCol="0">
            <a:spAutoFit/>
          </a:bodyPr>
          <a:lstStyle/>
          <a:p>
            <a:r>
              <a:rPr lang="en-IN" sz="2400" b="1" dirty="0"/>
              <a:t>Example : </a:t>
            </a:r>
          </a:p>
          <a:p>
            <a:endParaRPr lang="en-IN" sz="2400" dirty="0"/>
          </a:p>
          <a:p>
            <a:r>
              <a:rPr lang="en-IN" sz="2400" dirty="0"/>
              <a:t>Solve the Cargo-loading problem for each of the following sets of data:</a:t>
            </a:r>
          </a:p>
          <a:p>
            <a:r>
              <a:rPr lang="en-IN" sz="2400" dirty="0"/>
              <a:t>                   </a:t>
            </a:r>
          </a:p>
          <a:p>
            <a:r>
              <a:rPr lang="en-IN" sz="2400" dirty="0"/>
              <a:t>Assume that W=6</a:t>
            </a: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30217601"/>
                  </p:ext>
                </p:extLst>
              </p:nvPr>
            </p:nvGraphicFramePr>
            <p:xfrm>
              <a:off x="1491565" y="2591100"/>
              <a:ext cx="6096000" cy="148336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N" dirty="0"/>
                            <a:t>Item i</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a:rPr>
                                      <m:t>𝑤</m:t>
                                    </m:r>
                                  </m:e>
                                  <m:sub>
                                    <m:r>
                                      <a:rPr lang="en-IN" b="0" i="1" smtClean="0">
                                        <a:latin typeface="Cambria Math"/>
                                      </a:rPr>
                                      <m:t>𝑖</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a:rPr>
                                      <m:t>𝑟</m:t>
                                    </m:r>
                                  </m:e>
                                  <m:sub>
                                    <m:r>
                                      <a:rPr lang="en-IN" b="0" i="1" smtClean="0">
                                        <a:latin typeface="Cambria Math"/>
                                      </a:rPr>
                                      <m:t>𝑖</m:t>
                                    </m:r>
                                  </m:sub>
                                </m:sSub>
                              </m:oMath>
                            </m:oMathPara>
                          </a14:m>
                          <a:endParaRPr lang="en-IN" dirty="0"/>
                        </a:p>
                      </a:txBody>
                      <a:tcPr/>
                    </a:tc>
                    <a:extLst>
                      <a:ext uri="{0D108BD9-81ED-4DB2-BD59-A6C34878D82A}">
                        <a16:rowId xmlns:a16="http://schemas.microsoft.com/office/drawing/2014/main" val="10000"/>
                      </a:ext>
                    </a:extLst>
                  </a:tr>
                  <a:tr h="370840">
                    <a:tc>
                      <a:txBody>
                        <a:bodyPr/>
                        <a:lstStyle/>
                        <a:p>
                          <a:r>
                            <a:rPr lang="en-IN" dirty="0"/>
                            <a:t>1</a:t>
                          </a:r>
                        </a:p>
                      </a:txBody>
                      <a:tcPr/>
                    </a:tc>
                    <a:tc>
                      <a:txBody>
                        <a:bodyPr/>
                        <a:lstStyle/>
                        <a:p>
                          <a:r>
                            <a:rPr lang="en-IN" dirty="0"/>
                            <a:t>4</a:t>
                          </a:r>
                        </a:p>
                      </a:txBody>
                      <a:tcPr/>
                    </a:tc>
                    <a:tc>
                      <a:txBody>
                        <a:bodyPr/>
                        <a:lstStyle/>
                        <a:p>
                          <a:r>
                            <a:rPr lang="en-IN" dirty="0"/>
                            <a:t>70</a:t>
                          </a:r>
                        </a:p>
                      </a:txBody>
                      <a:tcPr/>
                    </a:tc>
                    <a:extLst>
                      <a:ext uri="{0D108BD9-81ED-4DB2-BD59-A6C34878D82A}">
                        <a16:rowId xmlns:a16="http://schemas.microsoft.com/office/drawing/2014/main" val="10001"/>
                      </a:ext>
                    </a:extLst>
                  </a:tr>
                  <a:tr h="370840">
                    <a:tc>
                      <a:txBody>
                        <a:bodyPr/>
                        <a:lstStyle/>
                        <a:p>
                          <a:r>
                            <a:rPr lang="en-IN" dirty="0"/>
                            <a:t>2</a:t>
                          </a:r>
                        </a:p>
                      </a:txBody>
                      <a:tcPr/>
                    </a:tc>
                    <a:tc>
                      <a:txBody>
                        <a:bodyPr/>
                        <a:lstStyle/>
                        <a:p>
                          <a:r>
                            <a:rPr lang="en-IN" dirty="0"/>
                            <a:t>1</a:t>
                          </a:r>
                        </a:p>
                      </a:txBody>
                      <a:tcPr/>
                    </a:tc>
                    <a:tc>
                      <a:txBody>
                        <a:bodyPr/>
                        <a:lstStyle/>
                        <a:p>
                          <a:r>
                            <a:rPr lang="en-IN" dirty="0"/>
                            <a:t>20</a:t>
                          </a:r>
                        </a:p>
                      </a:txBody>
                      <a:tcPr/>
                    </a:tc>
                    <a:extLst>
                      <a:ext uri="{0D108BD9-81ED-4DB2-BD59-A6C34878D82A}">
                        <a16:rowId xmlns:a16="http://schemas.microsoft.com/office/drawing/2014/main" val="10002"/>
                      </a:ext>
                    </a:extLst>
                  </a:tr>
                  <a:tr h="370840">
                    <a:tc>
                      <a:txBody>
                        <a:bodyPr/>
                        <a:lstStyle/>
                        <a:p>
                          <a:r>
                            <a:rPr lang="en-IN" dirty="0"/>
                            <a:t>3</a:t>
                          </a:r>
                        </a:p>
                      </a:txBody>
                      <a:tcPr/>
                    </a:tc>
                    <a:tc>
                      <a:txBody>
                        <a:bodyPr/>
                        <a:lstStyle/>
                        <a:p>
                          <a:r>
                            <a:rPr lang="en-IN" dirty="0"/>
                            <a:t>2</a:t>
                          </a:r>
                        </a:p>
                      </a:txBody>
                      <a:tcPr/>
                    </a:tc>
                    <a:tc>
                      <a:txBody>
                        <a:bodyPr/>
                        <a:lstStyle/>
                        <a:p>
                          <a:r>
                            <a:rPr lang="en-IN" dirty="0"/>
                            <a:t>40</a:t>
                          </a:r>
                        </a:p>
                      </a:txBody>
                      <a:tcPr/>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30217601"/>
                  </p:ext>
                </p:extLst>
              </p:nvPr>
            </p:nvGraphicFramePr>
            <p:xfrm>
              <a:off x="1491565" y="2591100"/>
              <a:ext cx="6096000" cy="1483360"/>
            </p:xfrm>
            <a:graphic>
              <a:graphicData uri="http://schemas.openxmlformats.org/drawingml/2006/table">
                <a:tbl>
                  <a:tblPr firstRow="1" bandRow="1">
                    <a:tableStyleId>{5940675A-B579-460E-94D1-54222C63F5DA}</a:tableStyleId>
                  </a:tblPr>
                  <a:tblGrid>
                    <a:gridCol w="2032000"/>
                    <a:gridCol w="2032000"/>
                    <a:gridCol w="2032000"/>
                  </a:tblGrid>
                  <a:tr h="370840">
                    <a:tc>
                      <a:txBody>
                        <a:bodyPr/>
                        <a:lstStyle/>
                        <a:p>
                          <a:r>
                            <a:rPr lang="en-IN" dirty="0" smtClean="0"/>
                            <a:t>Item i</a:t>
                          </a:r>
                          <a:endParaRPr lang="en-IN" dirty="0"/>
                        </a:p>
                      </a:txBody>
                      <a:tcPr/>
                    </a:tc>
                    <a:tc>
                      <a:txBody>
                        <a:bodyPr/>
                        <a:lstStyle/>
                        <a:p>
                          <a:endParaRPr lang="en-US"/>
                        </a:p>
                      </a:txBody>
                      <a:tcPr>
                        <a:blipFill rotWithShape="0">
                          <a:blip r:embed="rId2"/>
                          <a:stretch>
                            <a:fillRect l="-100601" t="-8197" r="-100901" b="-324590"/>
                          </a:stretch>
                        </a:blipFill>
                      </a:tcPr>
                    </a:tc>
                    <a:tc>
                      <a:txBody>
                        <a:bodyPr/>
                        <a:lstStyle/>
                        <a:p>
                          <a:endParaRPr lang="en-US"/>
                        </a:p>
                      </a:txBody>
                      <a:tcPr>
                        <a:blipFill rotWithShape="0">
                          <a:blip r:embed="rId2"/>
                          <a:stretch>
                            <a:fillRect l="-200000" t="-8197" r="-599" b="-324590"/>
                          </a:stretch>
                        </a:blipFill>
                      </a:tcPr>
                    </a:tc>
                  </a:tr>
                  <a:tr h="370840">
                    <a:tc>
                      <a:txBody>
                        <a:bodyPr/>
                        <a:lstStyle/>
                        <a:p>
                          <a:r>
                            <a:rPr lang="en-IN" dirty="0" smtClean="0"/>
                            <a:t>1</a:t>
                          </a:r>
                          <a:endParaRPr lang="en-IN" dirty="0"/>
                        </a:p>
                      </a:txBody>
                      <a:tcPr/>
                    </a:tc>
                    <a:tc>
                      <a:txBody>
                        <a:bodyPr/>
                        <a:lstStyle/>
                        <a:p>
                          <a:r>
                            <a:rPr lang="en-IN" dirty="0" smtClean="0"/>
                            <a:t>4</a:t>
                          </a:r>
                          <a:endParaRPr lang="en-IN" dirty="0"/>
                        </a:p>
                      </a:txBody>
                      <a:tcPr/>
                    </a:tc>
                    <a:tc>
                      <a:txBody>
                        <a:bodyPr/>
                        <a:lstStyle/>
                        <a:p>
                          <a:r>
                            <a:rPr lang="en-IN" dirty="0" smtClean="0"/>
                            <a:t>70</a:t>
                          </a:r>
                          <a:endParaRPr lang="en-IN" dirty="0"/>
                        </a:p>
                      </a:txBody>
                      <a:tcPr/>
                    </a:tc>
                  </a:tr>
                  <a:tr h="370840">
                    <a:tc>
                      <a:txBody>
                        <a:bodyPr/>
                        <a:lstStyle/>
                        <a:p>
                          <a:r>
                            <a:rPr lang="en-IN" dirty="0" smtClean="0"/>
                            <a:t>2</a:t>
                          </a:r>
                          <a:endParaRPr lang="en-IN" dirty="0"/>
                        </a:p>
                      </a:txBody>
                      <a:tcPr/>
                    </a:tc>
                    <a:tc>
                      <a:txBody>
                        <a:bodyPr/>
                        <a:lstStyle/>
                        <a:p>
                          <a:r>
                            <a:rPr lang="en-IN" dirty="0" smtClean="0"/>
                            <a:t>1</a:t>
                          </a:r>
                          <a:endParaRPr lang="en-IN" dirty="0"/>
                        </a:p>
                      </a:txBody>
                      <a:tcPr/>
                    </a:tc>
                    <a:tc>
                      <a:txBody>
                        <a:bodyPr/>
                        <a:lstStyle/>
                        <a:p>
                          <a:r>
                            <a:rPr lang="en-IN" dirty="0" smtClean="0"/>
                            <a:t>20</a:t>
                          </a:r>
                          <a:endParaRPr lang="en-IN" dirty="0"/>
                        </a:p>
                      </a:txBody>
                      <a:tcPr/>
                    </a:tc>
                  </a:tr>
                  <a:tr h="370840">
                    <a:tc>
                      <a:txBody>
                        <a:bodyPr/>
                        <a:lstStyle/>
                        <a:p>
                          <a:r>
                            <a:rPr lang="en-IN" dirty="0" smtClean="0"/>
                            <a:t>3</a:t>
                          </a:r>
                          <a:endParaRPr lang="en-IN" dirty="0"/>
                        </a:p>
                      </a:txBody>
                      <a:tcPr/>
                    </a:tc>
                    <a:tc>
                      <a:txBody>
                        <a:bodyPr/>
                        <a:lstStyle/>
                        <a:p>
                          <a:r>
                            <a:rPr lang="en-IN" dirty="0" smtClean="0"/>
                            <a:t>2</a:t>
                          </a:r>
                          <a:endParaRPr lang="en-IN" dirty="0"/>
                        </a:p>
                      </a:txBody>
                      <a:tcPr/>
                    </a:tc>
                    <a:tc>
                      <a:txBody>
                        <a:bodyPr/>
                        <a:lstStyle/>
                        <a:p>
                          <a:r>
                            <a:rPr lang="en-IN" dirty="0" smtClean="0"/>
                            <a:t>40</a:t>
                          </a:r>
                          <a:endParaRPr lang="en-IN" dirty="0"/>
                        </a:p>
                      </a:txBody>
                      <a:tcPr/>
                    </a:tc>
                  </a:tr>
                </a:tbl>
              </a:graphicData>
            </a:graphic>
          </p:graphicFrame>
        </mc:Fallback>
      </mc:AlternateContent>
      <mc:AlternateContent xmlns:mc="http://schemas.openxmlformats.org/markup-compatibility/2006" xmlns:a14="http://schemas.microsoft.com/office/drawing/2010/main">
        <mc:Choice Requires="a14">
          <p:sp>
            <p:nvSpPr>
              <p:cNvPr id="4" name="TextBox 3"/>
              <p:cNvSpPr txBox="1"/>
              <p:nvPr/>
            </p:nvSpPr>
            <p:spPr>
              <a:xfrm>
                <a:off x="672737" y="6021288"/>
                <a:ext cx="7733656" cy="400110"/>
              </a:xfrm>
              <a:prstGeom prst="rect">
                <a:avLst/>
              </a:prstGeom>
              <a:noFill/>
            </p:spPr>
            <p:txBody>
              <a:bodyPr wrap="none" rtlCol="0">
                <a:spAutoFit/>
              </a:bodyPr>
              <a:lstStyle/>
              <a:p>
                <a:r>
                  <a:rPr lang="en-IN" sz="2000" dirty="0"/>
                  <a:t>Solution: Value:120, (</a:t>
                </a:r>
                <a14:m>
                  <m:oMath xmlns:m="http://schemas.openxmlformats.org/officeDocument/2006/math">
                    <m:sSub>
                      <m:sSubPr>
                        <m:ctrlPr>
                          <a:rPr lang="en-IN" sz="2000" i="1" smtClean="0">
                            <a:latin typeface="Cambria Math" panose="02040503050406030204" pitchFamily="18" charset="0"/>
                          </a:rPr>
                        </m:ctrlPr>
                      </m:sSubPr>
                      <m:e>
                        <m:r>
                          <a:rPr lang="en-IN" sz="2000" b="0" i="1" smtClean="0">
                            <a:latin typeface="Cambria Math"/>
                          </a:rPr>
                          <m:t>𝑚</m:t>
                        </m:r>
                      </m:e>
                      <m:sub>
                        <m:r>
                          <a:rPr lang="en-IN" sz="2000" b="0" i="1" smtClean="0">
                            <a:latin typeface="Cambria Math"/>
                          </a:rPr>
                          <m:t>1</m:t>
                        </m:r>
                      </m:sub>
                    </m:sSub>
                  </m:oMath>
                </a14:m>
                <a:r>
                  <a:rPr lang="en-IN" sz="2000" dirty="0"/>
                  <a:t>, </a:t>
                </a:r>
                <a14:m>
                  <m:oMath xmlns:m="http://schemas.openxmlformats.org/officeDocument/2006/math">
                    <m:sSub>
                      <m:sSubPr>
                        <m:ctrlPr>
                          <a:rPr lang="en-IN" sz="2000" i="1" dirty="0" smtClean="0">
                            <a:latin typeface="Cambria Math" panose="02040503050406030204" pitchFamily="18" charset="0"/>
                          </a:rPr>
                        </m:ctrlPr>
                      </m:sSubPr>
                      <m:e>
                        <m:r>
                          <a:rPr lang="en-IN" sz="2000" b="0" i="1" dirty="0" smtClean="0">
                            <a:latin typeface="Cambria Math"/>
                          </a:rPr>
                          <m:t>𝑚</m:t>
                        </m:r>
                      </m:e>
                      <m:sub>
                        <m:r>
                          <a:rPr lang="en-IN" sz="2000" b="0" i="1" dirty="0" smtClean="0">
                            <a:latin typeface="Cambria Math"/>
                          </a:rPr>
                          <m:t>2 </m:t>
                        </m:r>
                      </m:sub>
                    </m:sSub>
                  </m:oMath>
                </a14:m>
                <a:r>
                  <a:rPr lang="en-IN" sz="2000" dirty="0"/>
                  <a:t>, </a:t>
                </a:r>
                <a14:m>
                  <m:oMath xmlns:m="http://schemas.openxmlformats.org/officeDocument/2006/math">
                    <m:sSub>
                      <m:sSubPr>
                        <m:ctrlPr>
                          <a:rPr lang="en-IN" sz="2000" i="1" dirty="0" smtClean="0">
                            <a:latin typeface="Cambria Math" panose="02040503050406030204" pitchFamily="18" charset="0"/>
                          </a:rPr>
                        </m:ctrlPr>
                      </m:sSubPr>
                      <m:e>
                        <m:r>
                          <a:rPr lang="en-IN" sz="2000" b="0" i="1" dirty="0" smtClean="0">
                            <a:latin typeface="Cambria Math"/>
                          </a:rPr>
                          <m:t>𝑚</m:t>
                        </m:r>
                      </m:e>
                      <m:sub>
                        <m:r>
                          <a:rPr lang="en-IN" sz="2000" b="0" i="1" dirty="0" smtClean="0">
                            <a:latin typeface="Cambria Math"/>
                          </a:rPr>
                          <m:t>3</m:t>
                        </m:r>
                      </m:sub>
                    </m:sSub>
                  </m:oMath>
                </a14:m>
                <a:r>
                  <a:rPr lang="en-IN" sz="2000" dirty="0"/>
                  <a:t> )= (0,0,3) or (0,4,1) or (0,2,2) or (0,6,0)</a:t>
                </a:r>
              </a:p>
            </p:txBody>
          </p:sp>
        </mc:Choice>
        <mc:Fallback xmlns="">
          <p:sp>
            <p:nvSpPr>
              <p:cNvPr id="4" name="TextBox 3"/>
              <p:cNvSpPr txBox="1">
                <a:spLocks noRot="1" noChangeAspect="1" noMove="1" noResize="1" noEditPoints="1" noAdjustHandles="1" noChangeArrowheads="1" noChangeShapeType="1" noTextEdit="1"/>
              </p:cNvSpPr>
              <p:nvPr/>
            </p:nvSpPr>
            <p:spPr>
              <a:xfrm>
                <a:off x="672737" y="6021288"/>
                <a:ext cx="7733656" cy="400110"/>
              </a:xfrm>
              <a:prstGeom prst="rect">
                <a:avLst/>
              </a:prstGeom>
              <a:blipFill rotWithShape="0">
                <a:blip r:embed="rId3"/>
                <a:stretch>
                  <a:fillRect l="-788" t="-9231" b="-27692"/>
                </a:stretch>
              </a:blipFill>
            </p:spPr>
            <p:txBody>
              <a:bodyPr/>
              <a:lstStyle/>
              <a:p>
                <a:r>
                  <a:rPr lang="en-IN">
                    <a:noFill/>
                  </a:rPr>
                  <a:t> </a:t>
                </a:r>
              </a:p>
            </p:txBody>
          </p:sp>
        </mc:Fallback>
      </mc:AlternateContent>
    </p:spTree>
    <p:extLst>
      <p:ext uri="{BB962C8B-B14F-4D97-AF65-F5344CB8AC3E}">
        <p14:creationId xmlns:p14="http://schemas.microsoft.com/office/powerpoint/2010/main" val="3112401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421486"/>
            <a:ext cx="5550986" cy="1723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3528" y="322203"/>
            <a:ext cx="5276637" cy="523220"/>
          </a:xfrm>
          <a:prstGeom prst="rect">
            <a:avLst/>
          </a:prstGeom>
          <a:noFill/>
        </p:spPr>
        <p:txBody>
          <a:bodyPr wrap="none" rtlCol="0">
            <a:spAutoFit/>
          </a:bodyPr>
          <a:lstStyle/>
          <a:p>
            <a:r>
              <a:rPr lang="en-IN" sz="2800" dirty="0"/>
              <a:t>Solve the following problem by DP:</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861048"/>
            <a:ext cx="5976664" cy="2530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174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34787" y="332656"/>
                <a:ext cx="7920880" cy="707886"/>
              </a:xfrm>
              <a:prstGeom prst="rect">
                <a:avLst/>
              </a:prstGeom>
            </p:spPr>
            <p:txBody>
              <a:bodyPr wrap="square">
                <a:spAutoFit/>
              </a:bodyPr>
              <a:lstStyle/>
              <a:p>
                <a:r>
                  <a:rPr lang="en-IN" sz="2000" dirty="0"/>
                  <a:t>There are 4 stages to this problem. Let </a:t>
                </a:r>
                <a14:m>
                  <m:oMath xmlns:m="http://schemas.openxmlformats.org/officeDocument/2006/math">
                    <m:sSub>
                      <m:sSubPr>
                        <m:ctrlPr>
                          <a:rPr lang="en-IN" sz="2000" i="1" smtClean="0">
                            <a:latin typeface="Cambria Math" panose="02040503050406030204" pitchFamily="18" charset="0"/>
                          </a:rPr>
                        </m:ctrlPr>
                      </m:sSubPr>
                      <m:e>
                        <m:r>
                          <a:rPr lang="en-IN" sz="2000" b="0" i="1" smtClean="0">
                            <a:latin typeface="Cambria Math"/>
                          </a:rPr>
                          <m:t>𝑥</m:t>
                        </m:r>
                      </m:e>
                      <m:sub>
                        <m:r>
                          <a:rPr lang="en-IN" sz="2000" b="0" i="1" smtClean="0">
                            <a:latin typeface="Cambria Math"/>
                          </a:rPr>
                          <m:t>𝑖</m:t>
                        </m:r>
                      </m:sub>
                    </m:sSub>
                  </m:oMath>
                </a14:m>
                <a:r>
                  <a:rPr lang="en-IN" sz="2000" dirty="0"/>
                  <a:t>, be the sum of the variables to be decided at stages i, i+1, …, 4.</a:t>
                </a:r>
              </a:p>
            </p:txBody>
          </p:sp>
        </mc:Choice>
        <mc:Fallback xmlns="">
          <p:sp>
            <p:nvSpPr>
              <p:cNvPr id="2" name="Rectangle 1"/>
              <p:cNvSpPr>
                <a:spLocks noRot="1" noChangeAspect="1" noMove="1" noResize="1" noEditPoints="1" noAdjustHandles="1" noChangeArrowheads="1" noChangeShapeType="1" noTextEdit="1"/>
              </p:cNvSpPr>
              <p:nvPr/>
            </p:nvSpPr>
            <p:spPr>
              <a:xfrm>
                <a:off x="334787" y="332656"/>
                <a:ext cx="7920880" cy="707886"/>
              </a:xfrm>
              <a:prstGeom prst="rect">
                <a:avLst/>
              </a:prstGeom>
              <a:blipFill rotWithShape="0">
                <a:blip r:embed="rId2"/>
                <a:stretch>
                  <a:fillRect l="-847" t="-5172" b="-14655"/>
                </a:stretch>
              </a:blipFill>
            </p:spPr>
            <p:txBody>
              <a:bodyPr/>
              <a:lstStyle/>
              <a:p>
                <a:r>
                  <a:rPr lang="en-IN">
                    <a:noFill/>
                  </a:rPr>
                  <a:t> </a:t>
                </a:r>
              </a:p>
            </p:txBody>
          </p:sp>
        </mc:Fallback>
      </mc:AlternateContent>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082" y="1628799"/>
            <a:ext cx="4573501" cy="2869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5373216"/>
            <a:ext cx="7189541" cy="81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35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706" y="1262320"/>
            <a:ext cx="2804410" cy="554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1520" y="476672"/>
            <a:ext cx="1173783" cy="461665"/>
          </a:xfrm>
          <a:prstGeom prst="rect">
            <a:avLst/>
          </a:prstGeom>
          <a:noFill/>
        </p:spPr>
        <p:txBody>
          <a:bodyPr wrap="none" rtlCol="0">
            <a:spAutoFit/>
          </a:bodyPr>
          <a:lstStyle/>
          <a:p>
            <a:r>
              <a:rPr lang="en-IN" sz="2400" dirty="0"/>
              <a:t>Stage 4:</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569" y="1988840"/>
            <a:ext cx="5583609" cy="3784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6109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98564"/>
            <a:ext cx="5412894" cy="7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9512" y="476672"/>
            <a:ext cx="1173783" cy="461665"/>
          </a:xfrm>
          <a:prstGeom prst="rect">
            <a:avLst/>
          </a:prstGeom>
          <a:noFill/>
        </p:spPr>
        <p:txBody>
          <a:bodyPr wrap="none" rtlCol="0">
            <a:spAutoFit/>
          </a:bodyPr>
          <a:lstStyle/>
          <a:p>
            <a:r>
              <a:rPr lang="en-IN" sz="2400" dirty="0"/>
              <a:t>Stage 3:</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204865"/>
            <a:ext cx="6408712" cy="3617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032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844" y="1382356"/>
            <a:ext cx="6834386" cy="801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9512" y="188640"/>
            <a:ext cx="1173783" cy="461665"/>
          </a:xfrm>
          <a:prstGeom prst="rect">
            <a:avLst/>
          </a:prstGeom>
          <a:noFill/>
        </p:spPr>
        <p:txBody>
          <a:bodyPr wrap="none" rtlCol="0">
            <a:spAutoFit/>
          </a:bodyPr>
          <a:lstStyle/>
          <a:p>
            <a:r>
              <a:rPr lang="en-IN" sz="2400" dirty="0"/>
              <a:t>Stage 2:</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38" y="2492896"/>
            <a:ext cx="6984776" cy="352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4148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544" y="764705"/>
            <a:ext cx="8064896" cy="6709529"/>
          </a:xfrm>
          <a:prstGeom prst="rect">
            <a:avLst/>
          </a:prstGeom>
          <a:noFill/>
        </p:spPr>
        <p:txBody>
          <a:bodyPr wrap="square" rtlCol="0">
            <a:spAutoFit/>
          </a:bodyPr>
          <a:lstStyle/>
          <a:p>
            <a:pPr>
              <a:lnSpc>
                <a:spcPct val="150000"/>
              </a:lnSpc>
            </a:pPr>
            <a:r>
              <a:rPr lang="en-IN" sz="2000" b="1" dirty="0"/>
              <a:t>Return function : </a:t>
            </a:r>
            <a:r>
              <a:rPr lang="en-IN" sz="2000" dirty="0"/>
              <a:t>At each stage, a decision is made which can affect the state of the system at the next stage and help in arriving at the optimal solution at the current stage. Every decision has its merit which can be represented in an algebraic equation form. This equation is called a return function.</a:t>
            </a:r>
          </a:p>
          <a:p>
            <a:r>
              <a:rPr lang="en-IN" sz="2000" b="1" dirty="0"/>
              <a:t>Recursive Equation(Functional Equation):  </a:t>
            </a:r>
            <a:r>
              <a:rPr lang="en-IN" sz="2000" dirty="0"/>
              <a:t>It connecting the  optimal decision function for the n-stage problem with the optimal decision function for the (n-1) stage sub problem.</a:t>
            </a:r>
          </a:p>
          <a:p>
            <a:endParaRPr lang="en-IN" sz="2000" dirty="0"/>
          </a:p>
          <a:p>
            <a:r>
              <a:rPr lang="en-IN" sz="2000" dirty="0"/>
              <a:t>In </a:t>
            </a:r>
            <a:r>
              <a:rPr lang="en-IN" sz="2000" i="1" dirty="0"/>
              <a:t>Forward recursion</a:t>
            </a:r>
            <a:r>
              <a:rPr lang="en-IN" sz="2000" dirty="0"/>
              <a:t>, the computations proceed from left to right (from stage 1 to stage n).</a:t>
            </a:r>
          </a:p>
          <a:p>
            <a:endParaRPr lang="en-IN" sz="2000" dirty="0"/>
          </a:p>
          <a:p>
            <a:r>
              <a:rPr lang="en-IN" sz="2000" dirty="0"/>
              <a:t>In </a:t>
            </a:r>
            <a:r>
              <a:rPr lang="en-IN" sz="2000" i="1" dirty="0"/>
              <a:t>Backward recursion</a:t>
            </a:r>
            <a:r>
              <a:rPr lang="en-IN" sz="2000" dirty="0"/>
              <a:t>, the computations proceed from right to left (from stage n to stage 1).</a:t>
            </a:r>
          </a:p>
          <a:p>
            <a:endParaRPr lang="en-IN" sz="2000" dirty="0"/>
          </a:p>
          <a:p>
            <a:r>
              <a:rPr lang="en-IN" sz="2000" dirty="0"/>
              <a:t>Both the forward and backward recursions yield the </a:t>
            </a:r>
            <a:r>
              <a:rPr lang="en-IN" sz="2000" i="1" dirty="0"/>
              <a:t>same solution</a:t>
            </a:r>
            <a:r>
              <a:rPr lang="en-IN" sz="2000" dirty="0"/>
              <a:t>.</a:t>
            </a:r>
          </a:p>
          <a:p>
            <a:pPr>
              <a:lnSpc>
                <a:spcPct val="150000"/>
              </a:lnSpc>
            </a:pPr>
            <a:endParaRPr lang="en-IN" sz="2000" dirty="0"/>
          </a:p>
          <a:p>
            <a:pPr>
              <a:lnSpc>
                <a:spcPct val="150000"/>
              </a:lnSpc>
            </a:pPr>
            <a:endParaRPr lang="en-IN" sz="2000" dirty="0"/>
          </a:p>
        </p:txBody>
      </p:sp>
    </p:spTree>
    <p:extLst>
      <p:ext uri="{BB962C8B-B14F-4D97-AF65-F5344CB8AC3E}">
        <p14:creationId xmlns:p14="http://schemas.microsoft.com/office/powerpoint/2010/main" val="567933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970758"/>
            <a:ext cx="5483694" cy="67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5895" y="391405"/>
            <a:ext cx="1173783" cy="461665"/>
          </a:xfrm>
          <a:prstGeom prst="rect">
            <a:avLst/>
          </a:prstGeom>
          <a:noFill/>
        </p:spPr>
        <p:txBody>
          <a:bodyPr wrap="none" rtlCol="0">
            <a:spAutoFit/>
          </a:bodyPr>
          <a:lstStyle/>
          <a:p>
            <a:r>
              <a:rPr lang="en-IN" sz="2400" dirty="0"/>
              <a:t>Stage 1:</a:t>
            </a:r>
          </a:p>
        </p:txBody>
      </p:sp>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1916832"/>
            <a:ext cx="5960467" cy="299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5445224"/>
            <a:ext cx="5190554" cy="124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305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621" y="705684"/>
            <a:ext cx="8229600" cy="3039467"/>
          </a:xfrm>
        </p:spPr>
        <p:txBody>
          <a:bodyPr>
            <a:normAutofit/>
          </a:bodyPr>
          <a:lstStyle/>
          <a:p>
            <a:pPr>
              <a:buNone/>
            </a:pPr>
            <a:r>
              <a:rPr lang="en-IN" sz="2800" dirty="0">
                <a:latin typeface="Times New Roman" pitchFamily="18" charset="0"/>
                <a:cs typeface="Times New Roman" pitchFamily="18" charset="0"/>
              </a:rPr>
              <a:t>    </a:t>
            </a:r>
            <a:r>
              <a:rPr lang="en-IN" sz="2000" dirty="0">
                <a:latin typeface="Times New Roman" pitchFamily="18" charset="0"/>
                <a:cs typeface="Times New Roman" pitchFamily="18" charset="0"/>
              </a:rPr>
              <a:t>An M.Sc student has </a:t>
            </a:r>
            <a:r>
              <a:rPr lang="en-IN" sz="2000" b="1" dirty="0">
                <a:latin typeface="Times New Roman" pitchFamily="18" charset="0"/>
                <a:cs typeface="Times New Roman" pitchFamily="18" charset="0"/>
              </a:rPr>
              <a:t>seven days </a:t>
            </a:r>
            <a:r>
              <a:rPr lang="en-IN" sz="2000" dirty="0">
                <a:latin typeface="Times New Roman" pitchFamily="18" charset="0"/>
                <a:cs typeface="Times New Roman" pitchFamily="18" charset="0"/>
              </a:rPr>
              <a:t>remaining before END  SEM examinations begin in her four courses, and she wants to allocate this study time as effectively as possible. She needs </a:t>
            </a:r>
            <a:r>
              <a:rPr lang="en-IN" sz="2000" b="1" dirty="0">
                <a:latin typeface="Times New Roman" pitchFamily="18" charset="0"/>
                <a:cs typeface="Times New Roman" pitchFamily="18" charset="0"/>
              </a:rPr>
              <a:t>at least one day on each course</a:t>
            </a:r>
            <a:r>
              <a:rPr lang="en-IN" sz="2000" dirty="0">
                <a:latin typeface="Times New Roman" pitchFamily="18" charset="0"/>
                <a:cs typeface="Times New Roman" pitchFamily="18" charset="0"/>
              </a:rPr>
              <a:t>, and she likes to concentrate on </a:t>
            </a:r>
            <a:r>
              <a:rPr lang="en-IN" sz="2000" b="1" dirty="0">
                <a:latin typeface="Times New Roman" pitchFamily="18" charset="0"/>
                <a:cs typeface="Times New Roman" pitchFamily="18" charset="0"/>
              </a:rPr>
              <a:t>just one course each day</a:t>
            </a:r>
            <a:r>
              <a:rPr lang="en-IN" sz="2000" dirty="0">
                <a:latin typeface="Times New Roman" pitchFamily="18" charset="0"/>
                <a:cs typeface="Times New Roman" pitchFamily="18" charset="0"/>
              </a:rPr>
              <a:t>, so she wants to allocate 1,2,3 or 4 days to each course. Having recently taken a </a:t>
            </a:r>
            <a:r>
              <a:rPr lang="en-IN" sz="2000" b="1" dirty="0">
                <a:latin typeface="Times New Roman" pitchFamily="18" charset="0"/>
                <a:cs typeface="Times New Roman" pitchFamily="18" charset="0"/>
              </a:rPr>
              <a:t>Mathematical Programming course</a:t>
            </a:r>
            <a:r>
              <a:rPr lang="en-IN" sz="2000" dirty="0">
                <a:latin typeface="Times New Roman" pitchFamily="18" charset="0"/>
                <a:cs typeface="Times New Roman" pitchFamily="18" charset="0"/>
              </a:rPr>
              <a:t>. She decides to use </a:t>
            </a:r>
            <a:r>
              <a:rPr lang="en-IN" sz="2000" b="1" dirty="0">
                <a:latin typeface="Times New Roman" pitchFamily="18" charset="0"/>
                <a:cs typeface="Times New Roman" pitchFamily="18" charset="0"/>
              </a:rPr>
              <a:t>DP</a:t>
            </a:r>
            <a:r>
              <a:rPr lang="en-IN" sz="2000" dirty="0">
                <a:latin typeface="Times New Roman" pitchFamily="18" charset="0"/>
                <a:cs typeface="Times New Roman" pitchFamily="18" charset="0"/>
              </a:rPr>
              <a:t> to make these allocations to maximize the total grade points to be obtained from the four courses. She estimates that the alternative allocations for each course would yield the number of grade points shown in the following table:</a:t>
            </a:r>
          </a:p>
        </p:txBody>
      </p:sp>
      <p:sp>
        <p:nvSpPr>
          <p:cNvPr id="2" name="Rectangle 1"/>
          <p:cNvSpPr/>
          <p:nvPr/>
        </p:nvSpPr>
        <p:spPr>
          <a:xfrm>
            <a:off x="683568" y="3900236"/>
            <a:ext cx="7704856" cy="707886"/>
          </a:xfrm>
          <a:prstGeom prst="rect">
            <a:avLst/>
          </a:prstGeom>
        </p:spPr>
        <p:txBody>
          <a:bodyPr wrap="square">
            <a:spAutoFit/>
          </a:bodyPr>
          <a:lstStyle/>
          <a:p>
            <a:pPr>
              <a:buNone/>
            </a:pPr>
            <a:r>
              <a:rPr lang="en-IN" sz="2000" dirty="0">
                <a:latin typeface="Times New Roman" pitchFamily="18" charset="0"/>
                <a:cs typeface="Times New Roman" pitchFamily="18" charset="0"/>
              </a:rPr>
              <a:t>Solve the above problem by DP approach and list all the alternative optimum solutions.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628" y="4640901"/>
            <a:ext cx="4982735" cy="218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9621" y="104023"/>
            <a:ext cx="6311215" cy="523220"/>
          </a:xfrm>
          <a:prstGeom prst="rect">
            <a:avLst/>
          </a:prstGeom>
          <a:noFill/>
        </p:spPr>
        <p:txBody>
          <a:bodyPr wrap="none" rtlCol="0">
            <a:spAutoFit/>
          </a:bodyPr>
          <a:lstStyle/>
          <a:p>
            <a:r>
              <a:rPr lang="en-IN" sz="2800" b="1" dirty="0"/>
              <a:t>Example : (Resource Allocation Problem )</a:t>
            </a:r>
          </a:p>
        </p:txBody>
      </p:sp>
    </p:spTree>
    <p:extLst>
      <p:ext uri="{BB962C8B-B14F-4D97-AF65-F5344CB8AC3E}">
        <p14:creationId xmlns:p14="http://schemas.microsoft.com/office/powerpoint/2010/main" val="2438899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3"/>
          <a:srcRect/>
          <a:stretch>
            <a:fillRect/>
          </a:stretch>
        </p:blipFill>
        <p:spPr bwMode="auto">
          <a:xfrm>
            <a:off x="0" y="2257275"/>
            <a:ext cx="9675063" cy="2806967"/>
          </a:xfrm>
          <a:prstGeom prst="rect">
            <a:avLst/>
          </a:prstGeom>
          <a:noFill/>
          <a:ln w="9525">
            <a:noFill/>
            <a:miter lim="800000"/>
            <a:headEnd/>
            <a:tailEnd/>
          </a:ln>
          <a:effectLst/>
        </p:spPr>
      </p:pic>
      <p:sp>
        <p:nvSpPr>
          <p:cNvPr id="2" name="TextBox 1"/>
          <p:cNvSpPr txBox="1"/>
          <p:nvPr/>
        </p:nvSpPr>
        <p:spPr>
          <a:xfrm>
            <a:off x="107504" y="1700808"/>
            <a:ext cx="4169411" cy="707886"/>
          </a:xfrm>
          <a:prstGeom prst="rect">
            <a:avLst/>
          </a:prstGeom>
          <a:noFill/>
        </p:spPr>
        <p:txBody>
          <a:bodyPr wrap="none" rtlCol="0">
            <a:spAutoFit/>
          </a:bodyPr>
          <a:lstStyle/>
          <a:p>
            <a:pPr marL="342900" indent="-342900">
              <a:buAutoNum type="arabicParenR"/>
            </a:pPr>
            <a:r>
              <a:rPr lang="en-IN" sz="2000" dirty="0"/>
              <a:t>Each course represented as a stage</a:t>
            </a:r>
          </a:p>
          <a:p>
            <a:pPr marL="342900" indent="-342900">
              <a:buAutoNum type="arabicParenR"/>
            </a:pPr>
            <a:r>
              <a:rPr lang="en-IN" sz="2000" dirty="0"/>
              <a:t>Each day represented as a state</a:t>
            </a:r>
          </a:p>
        </p:txBody>
      </p:sp>
    </p:spTree>
    <p:extLst>
      <p:ext uri="{BB962C8B-B14F-4D97-AF65-F5344CB8AC3E}">
        <p14:creationId xmlns:p14="http://schemas.microsoft.com/office/powerpoint/2010/main" val="3607176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395536" y="1124744"/>
            <a:ext cx="8493201" cy="4104456"/>
          </a:xfrm>
          <a:prstGeom prst="rect">
            <a:avLst/>
          </a:prstGeom>
          <a:noFill/>
          <a:ln w="9525">
            <a:noFill/>
            <a:miter lim="800000"/>
            <a:headEnd/>
            <a:tailEnd/>
          </a:ln>
          <a:effectLst/>
        </p:spPr>
      </p:pic>
    </p:spTree>
    <p:extLst>
      <p:ext uri="{BB962C8B-B14F-4D97-AF65-F5344CB8AC3E}">
        <p14:creationId xmlns:p14="http://schemas.microsoft.com/office/powerpoint/2010/main" val="2771023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323528" y="908720"/>
            <a:ext cx="8784602" cy="4570106"/>
          </a:xfrm>
          <a:prstGeom prst="rect">
            <a:avLst/>
          </a:prstGeom>
          <a:noFill/>
          <a:ln w="9525">
            <a:noFill/>
            <a:miter lim="800000"/>
            <a:headEnd/>
            <a:tailEnd/>
          </a:ln>
          <a:effectLst/>
        </p:spPr>
      </p:pic>
    </p:spTree>
    <p:extLst>
      <p:ext uri="{BB962C8B-B14F-4D97-AF65-F5344CB8AC3E}">
        <p14:creationId xmlns:p14="http://schemas.microsoft.com/office/powerpoint/2010/main" val="879694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23528" y="620688"/>
            <a:ext cx="8640960" cy="4829743"/>
          </a:xfrm>
          <a:prstGeom prst="rect">
            <a:avLst/>
          </a:prstGeom>
          <a:noFill/>
          <a:ln w="9525">
            <a:noFill/>
            <a:miter lim="800000"/>
            <a:headEnd/>
            <a:tailEnd/>
          </a:ln>
          <a:effectLst/>
        </p:spPr>
      </p:pic>
    </p:spTree>
    <p:extLst>
      <p:ext uri="{BB962C8B-B14F-4D97-AF65-F5344CB8AC3E}">
        <p14:creationId xmlns:p14="http://schemas.microsoft.com/office/powerpoint/2010/main" val="2996671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467544" y="713789"/>
            <a:ext cx="8495140" cy="2324142"/>
          </a:xfrm>
          <a:prstGeom prst="rect">
            <a:avLst/>
          </a:prstGeom>
          <a:noFill/>
          <a:ln w="9525">
            <a:noFill/>
            <a:miter lim="800000"/>
            <a:headEnd/>
            <a:tailEnd/>
          </a:ln>
          <a:effectLst/>
        </p:spPr>
      </p:pic>
      <p:pic>
        <p:nvPicPr>
          <p:cNvPr id="6147" name="Picture 3"/>
          <p:cNvPicPr>
            <a:picLocks noGrp="1" noChangeAspect="1" noChangeArrowheads="1"/>
          </p:cNvPicPr>
          <p:nvPr>
            <p:ph idx="1"/>
          </p:nvPr>
        </p:nvPicPr>
        <p:blipFill>
          <a:blip r:embed="rId3"/>
          <a:srcRect/>
          <a:stretch>
            <a:fillRect/>
          </a:stretch>
        </p:blipFill>
        <p:spPr bwMode="auto">
          <a:xfrm>
            <a:off x="395536" y="3068960"/>
            <a:ext cx="7960398" cy="3252675"/>
          </a:xfrm>
          <a:prstGeom prst="rect">
            <a:avLst/>
          </a:prstGeom>
          <a:noFill/>
          <a:ln w="9525">
            <a:noFill/>
            <a:miter lim="800000"/>
            <a:headEnd/>
            <a:tailEnd/>
          </a:ln>
          <a:effectLst/>
        </p:spPr>
      </p:pic>
    </p:spTree>
    <p:extLst>
      <p:ext uri="{BB962C8B-B14F-4D97-AF65-F5344CB8AC3E}">
        <p14:creationId xmlns:p14="http://schemas.microsoft.com/office/powerpoint/2010/main" val="4287294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1660" y="165349"/>
            <a:ext cx="3615413" cy="523220"/>
          </a:xfrm>
          <a:prstGeom prst="rect">
            <a:avLst/>
          </a:prstGeom>
          <a:noFill/>
        </p:spPr>
        <p:txBody>
          <a:bodyPr wrap="none" rtlCol="0">
            <a:spAutoFit/>
          </a:bodyPr>
          <a:lstStyle/>
          <a:p>
            <a:pPr algn="just"/>
            <a:r>
              <a:rPr lang="en-IN" sz="2800" b="1" dirty="0"/>
              <a:t>Work-Force Size Model</a:t>
            </a:r>
          </a:p>
        </p:txBody>
      </p:sp>
      <p:sp>
        <p:nvSpPr>
          <p:cNvPr id="3" name="TextBox 2"/>
          <p:cNvSpPr txBox="1"/>
          <p:nvPr/>
        </p:nvSpPr>
        <p:spPr>
          <a:xfrm>
            <a:off x="562053" y="908720"/>
            <a:ext cx="8064896" cy="1323439"/>
          </a:xfrm>
          <a:prstGeom prst="rect">
            <a:avLst/>
          </a:prstGeom>
          <a:noFill/>
        </p:spPr>
        <p:txBody>
          <a:bodyPr wrap="square" rtlCol="0">
            <a:spAutoFit/>
          </a:bodyPr>
          <a:lstStyle/>
          <a:p>
            <a:pPr algn="just"/>
            <a:r>
              <a:rPr lang="en-IN" sz="2000" dirty="0"/>
              <a:t>In some construction projects, hiring and firing are exercised to maintain a </a:t>
            </a:r>
            <a:r>
              <a:rPr lang="en-IN" sz="2000" dirty="0" err="1"/>
              <a:t>labor</a:t>
            </a:r>
            <a:r>
              <a:rPr lang="en-IN" sz="2000" dirty="0"/>
              <a:t> force that meets the needs of the project.  Given that the activities of hiring and firing both incur additional costs, how should the </a:t>
            </a:r>
            <a:r>
              <a:rPr lang="en-IN" sz="2000" dirty="0" err="1"/>
              <a:t>labor</a:t>
            </a:r>
            <a:r>
              <a:rPr lang="en-IN" sz="2000" dirty="0"/>
              <a:t> force be maintained throughout the life of the project?.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359" y="2492896"/>
            <a:ext cx="6552728" cy="4026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5898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393" y="267149"/>
            <a:ext cx="5986681" cy="274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3356992"/>
            <a:ext cx="5986681" cy="3256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6735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 y="1268760"/>
            <a:ext cx="9093426" cy="406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1520" y="260648"/>
            <a:ext cx="1799467" cy="584775"/>
          </a:xfrm>
          <a:prstGeom prst="rect">
            <a:avLst/>
          </a:prstGeom>
          <a:noFill/>
        </p:spPr>
        <p:txBody>
          <a:bodyPr wrap="none" rtlCol="0">
            <a:spAutoFit/>
          </a:bodyPr>
          <a:lstStyle/>
          <a:p>
            <a:r>
              <a:rPr lang="en-IN" sz="3200" dirty="0"/>
              <a:t>Example :</a:t>
            </a:r>
          </a:p>
        </p:txBody>
      </p:sp>
    </p:spTree>
    <p:extLst>
      <p:ext uri="{BB962C8B-B14F-4D97-AF65-F5344CB8AC3E}">
        <p14:creationId xmlns:p14="http://schemas.microsoft.com/office/powerpoint/2010/main" val="3944314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836712"/>
            <a:ext cx="7056784" cy="2677656"/>
          </a:xfrm>
          <a:prstGeom prst="rect">
            <a:avLst/>
          </a:prstGeom>
        </p:spPr>
        <p:txBody>
          <a:bodyPr wrap="square">
            <a:spAutoFit/>
          </a:bodyPr>
          <a:lstStyle/>
          <a:p>
            <a:pPr fontAlgn="base"/>
            <a:r>
              <a:rPr lang="en-IN" sz="2400" dirty="0"/>
              <a:t>Dynamic Programming technique was developed by Richard Bellman in 1957. This model is derived based on the </a:t>
            </a:r>
            <a:r>
              <a:rPr lang="en-IN" sz="2400" b="1" dirty="0"/>
              <a:t>Bellman’s principle</a:t>
            </a:r>
            <a:r>
              <a:rPr lang="en-IN" sz="2400" dirty="0"/>
              <a:t>. which states that, ‘An optimal policy has the property that whatever the initial state and the initial decisions are, the remaining decisions must constitute an optimal policy which regards to the state resulting from the first decision’.</a:t>
            </a:r>
          </a:p>
        </p:txBody>
      </p:sp>
      <p:sp>
        <p:nvSpPr>
          <p:cNvPr id="3" name="Rectangle 2"/>
          <p:cNvSpPr/>
          <p:nvPr/>
        </p:nvSpPr>
        <p:spPr>
          <a:xfrm>
            <a:off x="611560" y="3620923"/>
            <a:ext cx="6768752" cy="1200329"/>
          </a:xfrm>
          <a:prstGeom prst="rect">
            <a:avLst/>
          </a:prstGeom>
        </p:spPr>
        <p:txBody>
          <a:bodyPr wrap="square">
            <a:spAutoFit/>
          </a:bodyPr>
          <a:lstStyle/>
          <a:p>
            <a:r>
              <a:rPr lang="en-IN" sz="2400" dirty="0"/>
              <a:t>That is, Future decisions for the remaining stages will constitute an Optimal policy regardless of the policy adopted in previous stages</a:t>
            </a:r>
          </a:p>
        </p:txBody>
      </p:sp>
      <p:sp>
        <p:nvSpPr>
          <p:cNvPr id="4" name="TextBox 3"/>
          <p:cNvSpPr txBox="1"/>
          <p:nvPr/>
        </p:nvSpPr>
        <p:spPr>
          <a:xfrm>
            <a:off x="622669" y="0"/>
            <a:ext cx="3973973" cy="584775"/>
          </a:xfrm>
          <a:prstGeom prst="rect">
            <a:avLst/>
          </a:prstGeom>
          <a:noFill/>
        </p:spPr>
        <p:txBody>
          <a:bodyPr wrap="none" rtlCol="0">
            <a:spAutoFit/>
          </a:bodyPr>
          <a:lstStyle/>
          <a:p>
            <a:r>
              <a:rPr lang="en-IN" sz="3200" dirty="0"/>
              <a:t>Principle Of Optimality</a:t>
            </a:r>
          </a:p>
        </p:txBody>
      </p:sp>
    </p:spTree>
    <p:extLst>
      <p:ext uri="{BB962C8B-B14F-4D97-AF65-F5344CB8AC3E}">
        <p14:creationId xmlns:p14="http://schemas.microsoft.com/office/powerpoint/2010/main" val="903465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60848"/>
            <a:ext cx="6120680" cy="2496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3528" y="548680"/>
            <a:ext cx="6608860" cy="523220"/>
          </a:xfrm>
          <a:prstGeom prst="rect">
            <a:avLst/>
          </a:prstGeom>
          <a:noFill/>
        </p:spPr>
        <p:txBody>
          <a:bodyPr wrap="none" rtlCol="0">
            <a:spAutoFit/>
          </a:bodyPr>
          <a:lstStyle/>
          <a:p>
            <a:r>
              <a:rPr lang="en-IN" sz="2800" dirty="0"/>
              <a:t>The data of the problem are summarized as </a:t>
            </a:r>
          </a:p>
        </p:txBody>
      </p:sp>
    </p:spTree>
    <p:extLst>
      <p:ext uri="{BB962C8B-B14F-4D97-AF65-F5344CB8AC3E}">
        <p14:creationId xmlns:p14="http://schemas.microsoft.com/office/powerpoint/2010/main" val="1985618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73" y="1916832"/>
            <a:ext cx="8688140" cy="3618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7504" y="188640"/>
            <a:ext cx="930126" cy="369332"/>
          </a:xfrm>
          <a:prstGeom prst="rect">
            <a:avLst/>
          </a:prstGeom>
          <a:noFill/>
        </p:spPr>
        <p:txBody>
          <a:bodyPr wrap="none" rtlCol="0">
            <a:spAutoFit/>
          </a:bodyPr>
          <a:lstStyle/>
          <a:p>
            <a:r>
              <a:rPr lang="en-IN" dirty="0"/>
              <a:t>Stage 5:</a:t>
            </a:r>
          </a:p>
        </p:txBody>
      </p:sp>
      <mc:AlternateContent xmlns:mc="http://schemas.openxmlformats.org/markup-compatibility/2006" xmlns:a14="http://schemas.microsoft.com/office/drawing/2010/main">
        <mc:Choice Requires="a14">
          <p:sp>
            <p:nvSpPr>
              <p:cNvPr id="3" name="TextBox 2"/>
              <p:cNvSpPr txBox="1"/>
              <p:nvPr/>
            </p:nvSpPr>
            <p:spPr>
              <a:xfrm>
                <a:off x="2411760" y="728209"/>
                <a:ext cx="3235822" cy="523220"/>
              </a:xfrm>
              <a:prstGeom prst="rect">
                <a:avLst/>
              </a:prstGeom>
              <a:noFill/>
            </p:spPr>
            <p:txBody>
              <a:bodyPr wrap="none" rtlCol="0">
                <a:spAutoFit/>
              </a:bodyPr>
              <a:lstStyle/>
              <a:p>
                <a14:m>
                  <m:oMath xmlns:m="http://schemas.openxmlformats.org/officeDocument/2006/math">
                    <m:sSub>
                      <m:sSubPr>
                        <m:ctrlPr>
                          <a:rPr lang="en-IN" sz="2800" i="1" dirty="0" smtClean="0">
                            <a:latin typeface="Cambria Math" panose="02040503050406030204" pitchFamily="18" charset="0"/>
                          </a:rPr>
                        </m:ctrlPr>
                      </m:sSubPr>
                      <m:e>
                        <m:r>
                          <a:rPr lang="en-IN" sz="2800" b="0" i="1" dirty="0" smtClean="0">
                            <a:latin typeface="Cambria Math"/>
                          </a:rPr>
                          <m:t>𝐶</m:t>
                        </m:r>
                      </m:e>
                      <m:sub>
                        <m:r>
                          <a:rPr lang="en-IN" sz="2800" b="0" i="1" dirty="0" smtClean="0">
                            <a:latin typeface="Cambria Math"/>
                          </a:rPr>
                          <m:t>1</m:t>
                        </m:r>
                      </m:sub>
                    </m:sSub>
                  </m:oMath>
                </a14:m>
                <a:r>
                  <a:rPr lang="en-IN" sz="2800" dirty="0"/>
                  <a:t>(</a:t>
                </a:r>
                <a14:m>
                  <m:oMath xmlns:m="http://schemas.openxmlformats.org/officeDocument/2006/math">
                    <m:sSub>
                      <m:sSubPr>
                        <m:ctrlPr>
                          <a:rPr lang="en-IN" sz="2800" i="1" smtClean="0">
                            <a:latin typeface="Cambria Math" panose="02040503050406030204" pitchFamily="18" charset="0"/>
                          </a:rPr>
                        </m:ctrlPr>
                      </m:sSubPr>
                      <m:e>
                        <m:r>
                          <a:rPr lang="en-IN" sz="2800" b="0" i="1" smtClean="0">
                            <a:latin typeface="Cambria Math"/>
                          </a:rPr>
                          <m:t>𝑥</m:t>
                        </m:r>
                      </m:e>
                      <m:sub>
                        <m:r>
                          <a:rPr lang="en-IN" sz="2800" b="0" i="1" smtClean="0">
                            <a:latin typeface="Cambria Math"/>
                          </a:rPr>
                          <m:t>5 </m:t>
                        </m:r>
                      </m:sub>
                    </m:sSub>
                  </m:oMath>
                </a14:m>
                <a:r>
                  <a:rPr lang="en-IN" sz="2800" dirty="0"/>
                  <a:t>-6) +</a:t>
                </a:r>
                <a14:m>
                  <m:oMath xmlns:m="http://schemas.openxmlformats.org/officeDocument/2006/math">
                    <m:sSub>
                      <m:sSubPr>
                        <m:ctrlPr>
                          <a:rPr lang="en-IN" sz="2800" i="1" dirty="0" smtClean="0">
                            <a:latin typeface="Cambria Math" panose="02040503050406030204" pitchFamily="18" charset="0"/>
                          </a:rPr>
                        </m:ctrlPr>
                      </m:sSubPr>
                      <m:e>
                        <m:r>
                          <a:rPr lang="en-IN" sz="2800" b="0" i="1" dirty="0" smtClean="0">
                            <a:latin typeface="Cambria Math"/>
                          </a:rPr>
                          <m:t>𝐶</m:t>
                        </m:r>
                      </m:e>
                      <m:sub>
                        <m:r>
                          <a:rPr lang="en-IN" sz="2800" b="0" i="1" dirty="0" smtClean="0">
                            <a:latin typeface="Cambria Math"/>
                          </a:rPr>
                          <m:t>2</m:t>
                        </m:r>
                      </m:sub>
                    </m:sSub>
                  </m:oMath>
                </a14:m>
                <a:r>
                  <a:rPr lang="en-IN" sz="2800" dirty="0"/>
                  <a:t>(</a:t>
                </a:r>
                <a14:m>
                  <m:oMath xmlns:m="http://schemas.openxmlformats.org/officeDocument/2006/math">
                    <m:sSub>
                      <m:sSubPr>
                        <m:ctrlPr>
                          <a:rPr lang="en-IN" sz="2800" i="1" smtClean="0">
                            <a:latin typeface="Cambria Math" panose="02040503050406030204" pitchFamily="18" charset="0"/>
                          </a:rPr>
                        </m:ctrlPr>
                      </m:sSubPr>
                      <m:e>
                        <m:r>
                          <a:rPr lang="en-IN" sz="2800" b="0" i="1" smtClean="0">
                            <a:latin typeface="Cambria Math"/>
                          </a:rPr>
                          <m:t>𝑥</m:t>
                        </m:r>
                      </m:e>
                      <m:sub>
                        <m:r>
                          <a:rPr lang="en-IN" sz="2800" b="0" i="1" smtClean="0">
                            <a:latin typeface="Cambria Math"/>
                          </a:rPr>
                          <m:t>5 </m:t>
                        </m:r>
                      </m:sub>
                    </m:sSub>
                  </m:oMath>
                </a14:m>
                <a:r>
                  <a:rPr lang="en-IN" sz="2800" dirty="0"/>
                  <a:t>-</a:t>
                </a:r>
                <a14:m>
                  <m:oMath xmlns:m="http://schemas.openxmlformats.org/officeDocument/2006/math">
                    <m:sSub>
                      <m:sSubPr>
                        <m:ctrlPr>
                          <a:rPr lang="en-IN" sz="2800" i="1" dirty="0" smtClean="0">
                            <a:latin typeface="Cambria Math" panose="02040503050406030204" pitchFamily="18" charset="0"/>
                          </a:rPr>
                        </m:ctrlPr>
                      </m:sSubPr>
                      <m:e>
                        <m:r>
                          <a:rPr lang="en-IN" sz="2800" b="0" i="1" dirty="0" smtClean="0">
                            <a:latin typeface="Cambria Math"/>
                          </a:rPr>
                          <m:t>𝑥</m:t>
                        </m:r>
                      </m:e>
                      <m:sub>
                        <m:r>
                          <a:rPr lang="en-IN" sz="2800" b="0" i="1" dirty="0" smtClean="0">
                            <a:latin typeface="Cambria Math"/>
                          </a:rPr>
                          <m:t>4 </m:t>
                        </m:r>
                      </m:sub>
                    </m:sSub>
                  </m:oMath>
                </a14:m>
                <a:r>
                  <a:rPr lang="en-IN" sz="2800"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2411760" y="728209"/>
                <a:ext cx="3235822" cy="523220"/>
              </a:xfrm>
              <a:prstGeom prst="rect">
                <a:avLst/>
              </a:prstGeom>
              <a:blipFill rotWithShape="1">
                <a:blip r:embed="rId3"/>
                <a:stretch>
                  <a:fillRect t="-10465" r="-3019" b="-32558"/>
                </a:stretch>
              </a:blipFill>
            </p:spPr>
            <p:txBody>
              <a:bodyPr/>
              <a:lstStyle/>
              <a:p>
                <a:r>
                  <a:rPr lang="en-IN">
                    <a:noFill/>
                  </a:rPr>
                  <a:t> </a:t>
                </a:r>
              </a:p>
            </p:txBody>
          </p:sp>
        </mc:Fallback>
      </mc:AlternateContent>
    </p:spTree>
    <p:extLst>
      <p:ext uri="{BB962C8B-B14F-4D97-AF65-F5344CB8AC3E}">
        <p14:creationId xmlns:p14="http://schemas.microsoft.com/office/powerpoint/2010/main" val="2286709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16" y="903006"/>
            <a:ext cx="8461448" cy="2022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7504" y="188640"/>
            <a:ext cx="930126" cy="369332"/>
          </a:xfrm>
          <a:prstGeom prst="rect">
            <a:avLst/>
          </a:prstGeom>
          <a:noFill/>
        </p:spPr>
        <p:txBody>
          <a:bodyPr wrap="none" rtlCol="0">
            <a:spAutoFit/>
          </a:bodyPr>
          <a:lstStyle/>
          <a:p>
            <a:r>
              <a:rPr lang="en-IN" dirty="0"/>
              <a:t>Stage 4:</a:t>
            </a:r>
          </a:p>
        </p:txBody>
      </p:sp>
      <mc:AlternateContent xmlns:mc="http://schemas.openxmlformats.org/markup-compatibility/2006" xmlns:a14="http://schemas.microsoft.com/office/drawing/2010/main">
        <mc:Choice Requires="a14">
          <p:sp>
            <p:nvSpPr>
              <p:cNvPr id="4" name="Rectangle 3"/>
              <p:cNvSpPr/>
              <p:nvPr/>
            </p:nvSpPr>
            <p:spPr>
              <a:xfrm>
                <a:off x="1763688" y="332656"/>
                <a:ext cx="3838358" cy="461665"/>
              </a:xfrm>
              <a:prstGeom prst="rect">
                <a:avLst/>
              </a:prstGeom>
            </p:spPr>
            <p:txBody>
              <a:bodyPr wrap="none">
                <a:spAutoFit/>
              </a:bodyPr>
              <a:lstStyle/>
              <a:p>
                <a14:m>
                  <m:oMath xmlns:m="http://schemas.openxmlformats.org/officeDocument/2006/math">
                    <m:sSub>
                      <m:sSubPr>
                        <m:ctrlPr>
                          <a:rPr lang="en-IN" sz="2400" i="1" dirty="0" smtClean="0">
                            <a:latin typeface="Cambria Math" panose="02040503050406030204" pitchFamily="18" charset="0"/>
                          </a:rPr>
                        </m:ctrlPr>
                      </m:sSubPr>
                      <m:e>
                        <m:r>
                          <a:rPr lang="en-IN" sz="2400" i="1" dirty="0">
                            <a:latin typeface="Cambria Math"/>
                          </a:rPr>
                          <m:t>𝐶</m:t>
                        </m:r>
                      </m:e>
                      <m:sub>
                        <m:r>
                          <a:rPr lang="en-IN" sz="2400" i="1" dirty="0">
                            <a:latin typeface="Cambria Math"/>
                          </a:rPr>
                          <m:t>1</m:t>
                        </m:r>
                      </m:sub>
                    </m:sSub>
                  </m:oMath>
                </a14:m>
                <a:r>
                  <a:rPr lang="en-IN" sz="2400" dirty="0"/>
                  <a:t>(</a:t>
                </a:r>
                <a14:m>
                  <m:oMath xmlns:m="http://schemas.openxmlformats.org/officeDocument/2006/math">
                    <m:sSub>
                      <m:sSubPr>
                        <m:ctrlPr>
                          <a:rPr lang="en-IN" sz="2400" i="1">
                            <a:latin typeface="Cambria Math" panose="02040503050406030204" pitchFamily="18" charset="0"/>
                          </a:rPr>
                        </m:ctrlPr>
                      </m:sSubPr>
                      <m:e>
                        <m:r>
                          <a:rPr lang="en-IN" sz="2400" i="1">
                            <a:latin typeface="Cambria Math"/>
                          </a:rPr>
                          <m:t>𝑥</m:t>
                        </m:r>
                      </m:e>
                      <m:sub>
                        <m:r>
                          <a:rPr lang="en-IN" sz="2400" b="0" i="1" smtClean="0">
                            <a:latin typeface="Cambria Math"/>
                          </a:rPr>
                          <m:t>4</m:t>
                        </m:r>
                        <m:r>
                          <a:rPr lang="en-IN" sz="2400" i="1">
                            <a:latin typeface="Cambria Math"/>
                          </a:rPr>
                          <m:t> </m:t>
                        </m:r>
                      </m:sub>
                    </m:sSub>
                  </m:oMath>
                </a14:m>
                <a:r>
                  <a:rPr lang="en-IN" sz="2400" dirty="0"/>
                  <a:t>-4) +</a:t>
                </a:r>
                <a14:m>
                  <m:oMath xmlns:m="http://schemas.openxmlformats.org/officeDocument/2006/math">
                    <m:sSub>
                      <m:sSubPr>
                        <m:ctrlPr>
                          <a:rPr lang="en-IN" sz="2400" i="1" dirty="0">
                            <a:latin typeface="Cambria Math" panose="02040503050406030204" pitchFamily="18" charset="0"/>
                          </a:rPr>
                        </m:ctrlPr>
                      </m:sSubPr>
                      <m:e>
                        <m:r>
                          <a:rPr lang="en-IN" sz="2400" i="1" dirty="0">
                            <a:latin typeface="Cambria Math"/>
                          </a:rPr>
                          <m:t>𝐶</m:t>
                        </m:r>
                      </m:e>
                      <m:sub>
                        <m:r>
                          <a:rPr lang="en-IN" sz="2400" i="1" dirty="0">
                            <a:latin typeface="Cambria Math"/>
                          </a:rPr>
                          <m:t>2</m:t>
                        </m:r>
                      </m:sub>
                    </m:sSub>
                  </m:oMath>
                </a14:m>
                <a:r>
                  <a:rPr lang="en-IN" sz="2400" dirty="0"/>
                  <a:t>(</a:t>
                </a:r>
                <a14:m>
                  <m:oMath xmlns:m="http://schemas.openxmlformats.org/officeDocument/2006/math">
                    <m:sSub>
                      <m:sSubPr>
                        <m:ctrlPr>
                          <a:rPr lang="en-IN" sz="2400" i="1">
                            <a:latin typeface="Cambria Math" panose="02040503050406030204" pitchFamily="18" charset="0"/>
                          </a:rPr>
                        </m:ctrlPr>
                      </m:sSubPr>
                      <m:e>
                        <m:r>
                          <a:rPr lang="en-IN" sz="2400" i="1">
                            <a:latin typeface="Cambria Math"/>
                          </a:rPr>
                          <m:t>𝑥</m:t>
                        </m:r>
                      </m:e>
                      <m:sub>
                        <m:r>
                          <a:rPr lang="en-IN" sz="2400" b="0" i="1" smtClean="0">
                            <a:latin typeface="Cambria Math"/>
                          </a:rPr>
                          <m:t>4</m:t>
                        </m:r>
                        <m:r>
                          <a:rPr lang="en-IN" sz="2400" i="1">
                            <a:latin typeface="Cambria Math"/>
                          </a:rPr>
                          <m:t> </m:t>
                        </m:r>
                      </m:sub>
                    </m:sSub>
                  </m:oMath>
                </a14:m>
                <a:r>
                  <a:rPr lang="en-IN" sz="2400" dirty="0"/>
                  <a:t>-</a:t>
                </a:r>
                <a14:m>
                  <m:oMath xmlns:m="http://schemas.openxmlformats.org/officeDocument/2006/math">
                    <m:sSub>
                      <m:sSubPr>
                        <m:ctrlPr>
                          <a:rPr lang="en-IN" sz="2400" i="1" dirty="0">
                            <a:latin typeface="Cambria Math" panose="02040503050406030204" pitchFamily="18" charset="0"/>
                          </a:rPr>
                        </m:ctrlPr>
                      </m:sSubPr>
                      <m:e>
                        <m:r>
                          <a:rPr lang="en-IN" sz="2400" i="1" dirty="0">
                            <a:latin typeface="Cambria Math"/>
                          </a:rPr>
                          <m:t>𝑥</m:t>
                        </m:r>
                      </m:e>
                      <m:sub>
                        <m:r>
                          <a:rPr lang="en-IN" sz="2400" b="0" i="1" dirty="0" smtClean="0">
                            <a:latin typeface="Cambria Math"/>
                          </a:rPr>
                          <m:t>3</m:t>
                        </m:r>
                        <m:r>
                          <a:rPr lang="en-IN" sz="2400" i="1" dirty="0">
                            <a:latin typeface="Cambria Math"/>
                          </a:rPr>
                          <m:t> </m:t>
                        </m:r>
                      </m:sub>
                    </m:sSub>
                  </m:oMath>
                </a14:m>
                <a:r>
                  <a:rPr lang="en-IN" sz="2400" dirty="0"/>
                  <a:t>) + </a:t>
                </a:r>
                <a14:m>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a:rPr>
                          <m:t>𝑓</m:t>
                        </m:r>
                      </m:e>
                      <m:sub>
                        <m:r>
                          <a:rPr lang="en-IN" sz="2400" b="0" i="1" smtClean="0">
                            <a:latin typeface="Cambria Math"/>
                          </a:rPr>
                          <m:t>5</m:t>
                        </m:r>
                      </m:sub>
                    </m:sSub>
                  </m:oMath>
                </a14:m>
                <a:r>
                  <a:rPr lang="en-IN" sz="2400" dirty="0"/>
                  <a:t>(</a:t>
                </a:r>
                <a14:m>
                  <m:oMath xmlns:m="http://schemas.openxmlformats.org/officeDocument/2006/math">
                    <m:sSub>
                      <m:sSubPr>
                        <m:ctrlPr>
                          <a:rPr lang="en-IN" sz="2400" i="1" dirty="0" smtClean="0">
                            <a:latin typeface="Cambria Math" panose="02040503050406030204" pitchFamily="18" charset="0"/>
                          </a:rPr>
                        </m:ctrlPr>
                      </m:sSubPr>
                      <m:e>
                        <m:r>
                          <a:rPr lang="en-IN" sz="2400" b="0" i="1" dirty="0" smtClean="0">
                            <a:latin typeface="Cambria Math"/>
                          </a:rPr>
                          <m:t>𝑥</m:t>
                        </m:r>
                      </m:e>
                      <m:sub>
                        <m:r>
                          <a:rPr lang="en-IN" sz="2400" b="0" i="1" dirty="0" smtClean="0">
                            <a:latin typeface="Cambria Math"/>
                          </a:rPr>
                          <m:t>4</m:t>
                        </m:r>
                      </m:sub>
                    </m:sSub>
                  </m:oMath>
                </a14:m>
                <a:r>
                  <a:rPr lang="en-IN" sz="2400" dirty="0"/>
                  <a:t>)</a:t>
                </a:r>
              </a:p>
            </p:txBody>
          </p:sp>
        </mc:Choice>
        <mc:Fallback xmlns="">
          <p:sp>
            <p:nvSpPr>
              <p:cNvPr id="4" name="Rectangle 3"/>
              <p:cNvSpPr>
                <a:spLocks noRot="1" noChangeAspect="1" noMove="1" noResize="1" noEditPoints="1" noAdjustHandles="1" noChangeArrowheads="1" noChangeShapeType="1" noTextEdit="1"/>
              </p:cNvSpPr>
              <p:nvPr/>
            </p:nvSpPr>
            <p:spPr>
              <a:xfrm>
                <a:off x="1763688" y="332656"/>
                <a:ext cx="3838358" cy="461665"/>
              </a:xfrm>
              <a:prstGeom prst="rect">
                <a:avLst/>
              </a:prstGeom>
              <a:blipFill rotWithShape="1">
                <a:blip r:embed="rId3"/>
                <a:stretch>
                  <a:fillRect l="-317" t="-10667" r="-1270" b="-30667"/>
                </a:stretch>
              </a:blipFill>
            </p:spPr>
            <p:txBody>
              <a:bodyPr/>
              <a:lstStyle/>
              <a:p>
                <a:r>
                  <a:rPr lang="en-IN">
                    <a:noFill/>
                  </a:rPr>
                  <a:t> </a:t>
                </a:r>
              </a:p>
            </p:txBody>
          </p:sp>
        </mc:Fallback>
      </mc:AlternateContent>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989040"/>
            <a:ext cx="7848872" cy="246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95536" y="3356992"/>
            <a:ext cx="930126" cy="369332"/>
          </a:xfrm>
          <a:prstGeom prst="rect">
            <a:avLst/>
          </a:prstGeom>
          <a:noFill/>
        </p:spPr>
        <p:txBody>
          <a:bodyPr wrap="none" rtlCol="0">
            <a:spAutoFit/>
          </a:bodyPr>
          <a:lstStyle/>
          <a:p>
            <a:r>
              <a:rPr lang="en-IN" dirty="0"/>
              <a:t>Stage 3:</a:t>
            </a:r>
          </a:p>
        </p:txBody>
      </p:sp>
      <mc:AlternateContent xmlns:mc="http://schemas.openxmlformats.org/markup-compatibility/2006" xmlns:a14="http://schemas.microsoft.com/office/drawing/2010/main">
        <mc:Choice Requires="a14">
          <p:sp>
            <p:nvSpPr>
              <p:cNvPr id="6" name="Rectangle 5"/>
              <p:cNvSpPr/>
              <p:nvPr/>
            </p:nvSpPr>
            <p:spPr>
              <a:xfrm>
                <a:off x="2051720" y="3541658"/>
                <a:ext cx="3826368" cy="461665"/>
              </a:xfrm>
              <a:prstGeom prst="rect">
                <a:avLst/>
              </a:prstGeom>
            </p:spPr>
            <p:txBody>
              <a:bodyPr wrap="none">
                <a:spAutoFit/>
              </a:bodyPr>
              <a:lstStyle/>
              <a:p>
                <a14:m>
                  <m:oMath xmlns:m="http://schemas.openxmlformats.org/officeDocument/2006/math">
                    <m:sSub>
                      <m:sSubPr>
                        <m:ctrlPr>
                          <a:rPr lang="en-IN" sz="2400" i="1" dirty="0" smtClean="0">
                            <a:latin typeface="Cambria Math" panose="02040503050406030204" pitchFamily="18" charset="0"/>
                          </a:rPr>
                        </m:ctrlPr>
                      </m:sSubPr>
                      <m:e>
                        <m:r>
                          <a:rPr lang="en-IN" sz="2400" i="1" dirty="0">
                            <a:latin typeface="Cambria Math"/>
                          </a:rPr>
                          <m:t>𝐶</m:t>
                        </m:r>
                      </m:e>
                      <m:sub>
                        <m:r>
                          <a:rPr lang="en-IN" sz="2400" i="1" dirty="0">
                            <a:latin typeface="Cambria Math"/>
                          </a:rPr>
                          <m:t>1</m:t>
                        </m:r>
                      </m:sub>
                    </m:sSub>
                  </m:oMath>
                </a14:m>
                <a:r>
                  <a:rPr lang="en-IN" sz="2400" dirty="0"/>
                  <a:t>(</a:t>
                </a:r>
                <a14:m>
                  <m:oMath xmlns:m="http://schemas.openxmlformats.org/officeDocument/2006/math">
                    <m:sSub>
                      <m:sSubPr>
                        <m:ctrlPr>
                          <a:rPr lang="en-IN" sz="2400" i="1">
                            <a:latin typeface="Cambria Math" panose="02040503050406030204" pitchFamily="18" charset="0"/>
                          </a:rPr>
                        </m:ctrlPr>
                      </m:sSubPr>
                      <m:e>
                        <m:r>
                          <a:rPr lang="en-IN" sz="2400" i="1">
                            <a:latin typeface="Cambria Math"/>
                          </a:rPr>
                          <m:t>𝑥</m:t>
                        </m:r>
                      </m:e>
                      <m:sub>
                        <m:r>
                          <a:rPr lang="en-IN" sz="2400" b="0" i="1" smtClean="0">
                            <a:latin typeface="Cambria Math"/>
                          </a:rPr>
                          <m:t>3</m:t>
                        </m:r>
                        <m:r>
                          <a:rPr lang="en-IN" sz="2400" i="1">
                            <a:latin typeface="Cambria Math"/>
                          </a:rPr>
                          <m:t> </m:t>
                        </m:r>
                      </m:sub>
                    </m:sSub>
                  </m:oMath>
                </a14:m>
                <a:r>
                  <a:rPr lang="en-IN" sz="2400" dirty="0"/>
                  <a:t>-8) +</a:t>
                </a:r>
                <a14:m>
                  <m:oMath xmlns:m="http://schemas.openxmlformats.org/officeDocument/2006/math">
                    <m:sSub>
                      <m:sSubPr>
                        <m:ctrlPr>
                          <a:rPr lang="en-IN" sz="2400" i="1" dirty="0">
                            <a:latin typeface="Cambria Math" panose="02040503050406030204" pitchFamily="18" charset="0"/>
                          </a:rPr>
                        </m:ctrlPr>
                      </m:sSubPr>
                      <m:e>
                        <m:r>
                          <a:rPr lang="en-IN" sz="2400" i="1" dirty="0">
                            <a:latin typeface="Cambria Math"/>
                          </a:rPr>
                          <m:t>𝐶</m:t>
                        </m:r>
                      </m:e>
                      <m:sub>
                        <m:r>
                          <a:rPr lang="en-IN" sz="2400" i="1" dirty="0">
                            <a:latin typeface="Cambria Math"/>
                          </a:rPr>
                          <m:t>2</m:t>
                        </m:r>
                      </m:sub>
                    </m:sSub>
                  </m:oMath>
                </a14:m>
                <a:r>
                  <a:rPr lang="en-IN" sz="2400" dirty="0"/>
                  <a:t>(</a:t>
                </a:r>
                <a14:m>
                  <m:oMath xmlns:m="http://schemas.openxmlformats.org/officeDocument/2006/math">
                    <m:sSub>
                      <m:sSubPr>
                        <m:ctrlPr>
                          <a:rPr lang="en-IN" sz="2400" i="1">
                            <a:latin typeface="Cambria Math" panose="02040503050406030204" pitchFamily="18" charset="0"/>
                          </a:rPr>
                        </m:ctrlPr>
                      </m:sSubPr>
                      <m:e>
                        <m:r>
                          <a:rPr lang="en-IN" sz="2400" i="1">
                            <a:latin typeface="Cambria Math"/>
                          </a:rPr>
                          <m:t>𝑥</m:t>
                        </m:r>
                      </m:e>
                      <m:sub>
                        <m:r>
                          <a:rPr lang="en-IN" sz="2400" b="0" i="1" smtClean="0">
                            <a:latin typeface="Cambria Math"/>
                          </a:rPr>
                          <m:t>3</m:t>
                        </m:r>
                        <m:r>
                          <a:rPr lang="en-IN" sz="2400" i="1">
                            <a:latin typeface="Cambria Math"/>
                          </a:rPr>
                          <m:t> </m:t>
                        </m:r>
                      </m:sub>
                    </m:sSub>
                  </m:oMath>
                </a14:m>
                <a:r>
                  <a:rPr lang="en-IN" sz="2400" dirty="0"/>
                  <a:t>-</a:t>
                </a:r>
                <a14:m>
                  <m:oMath xmlns:m="http://schemas.openxmlformats.org/officeDocument/2006/math">
                    <m:sSub>
                      <m:sSubPr>
                        <m:ctrlPr>
                          <a:rPr lang="en-IN" sz="2400" i="1" dirty="0">
                            <a:latin typeface="Cambria Math" panose="02040503050406030204" pitchFamily="18" charset="0"/>
                          </a:rPr>
                        </m:ctrlPr>
                      </m:sSubPr>
                      <m:e>
                        <m:r>
                          <a:rPr lang="en-IN" sz="2400" i="1" dirty="0">
                            <a:latin typeface="Cambria Math"/>
                          </a:rPr>
                          <m:t>𝑥</m:t>
                        </m:r>
                      </m:e>
                      <m:sub>
                        <m:r>
                          <a:rPr lang="en-IN" sz="2400" b="0" i="1" dirty="0" smtClean="0">
                            <a:latin typeface="Cambria Math"/>
                          </a:rPr>
                          <m:t>2</m:t>
                        </m:r>
                        <m:r>
                          <a:rPr lang="en-IN" sz="2400" i="1" dirty="0">
                            <a:latin typeface="Cambria Math"/>
                          </a:rPr>
                          <m:t> </m:t>
                        </m:r>
                      </m:sub>
                    </m:sSub>
                  </m:oMath>
                </a14:m>
                <a:r>
                  <a:rPr lang="en-IN" sz="2400" dirty="0"/>
                  <a:t>) + </a:t>
                </a:r>
                <a14:m>
                  <m:oMath xmlns:m="http://schemas.openxmlformats.org/officeDocument/2006/math">
                    <m:sSub>
                      <m:sSubPr>
                        <m:ctrlPr>
                          <a:rPr lang="en-IN" sz="2400" i="1">
                            <a:latin typeface="Cambria Math" panose="02040503050406030204" pitchFamily="18" charset="0"/>
                          </a:rPr>
                        </m:ctrlPr>
                      </m:sSubPr>
                      <m:e>
                        <m:r>
                          <a:rPr lang="en-IN" sz="2400" i="1">
                            <a:latin typeface="Cambria Math"/>
                          </a:rPr>
                          <m:t>𝑓</m:t>
                        </m:r>
                      </m:e>
                      <m:sub>
                        <m:r>
                          <a:rPr lang="en-IN" sz="2400" b="0" i="1" smtClean="0">
                            <a:latin typeface="Cambria Math"/>
                          </a:rPr>
                          <m:t>4</m:t>
                        </m:r>
                      </m:sub>
                    </m:sSub>
                  </m:oMath>
                </a14:m>
                <a:r>
                  <a:rPr lang="en-IN" sz="2400" dirty="0"/>
                  <a:t>(</a:t>
                </a:r>
                <a14:m>
                  <m:oMath xmlns:m="http://schemas.openxmlformats.org/officeDocument/2006/math">
                    <m:sSub>
                      <m:sSubPr>
                        <m:ctrlPr>
                          <a:rPr lang="en-IN" sz="2400" i="1" dirty="0">
                            <a:latin typeface="Cambria Math" panose="02040503050406030204" pitchFamily="18" charset="0"/>
                          </a:rPr>
                        </m:ctrlPr>
                      </m:sSubPr>
                      <m:e>
                        <m:r>
                          <a:rPr lang="en-IN" sz="2400" i="1" dirty="0">
                            <a:latin typeface="Cambria Math"/>
                          </a:rPr>
                          <m:t>𝑥</m:t>
                        </m:r>
                      </m:e>
                      <m:sub>
                        <m:r>
                          <a:rPr lang="en-IN" sz="2400" b="0" i="1" dirty="0" smtClean="0">
                            <a:latin typeface="Cambria Math"/>
                          </a:rPr>
                          <m:t>3</m:t>
                        </m:r>
                      </m:sub>
                    </m:sSub>
                  </m:oMath>
                </a14:m>
                <a:r>
                  <a:rPr lang="en-IN" sz="2400" dirty="0"/>
                  <a:t>)</a:t>
                </a:r>
              </a:p>
            </p:txBody>
          </p:sp>
        </mc:Choice>
        <mc:Fallback xmlns="">
          <p:sp>
            <p:nvSpPr>
              <p:cNvPr id="6" name="Rectangle 5"/>
              <p:cNvSpPr>
                <a:spLocks noRot="1" noChangeAspect="1" noMove="1" noResize="1" noEditPoints="1" noAdjustHandles="1" noChangeArrowheads="1" noChangeShapeType="1" noTextEdit="1"/>
              </p:cNvSpPr>
              <p:nvPr/>
            </p:nvSpPr>
            <p:spPr>
              <a:xfrm>
                <a:off x="2051720" y="3541658"/>
                <a:ext cx="3826368" cy="461665"/>
              </a:xfrm>
              <a:prstGeom prst="rect">
                <a:avLst/>
              </a:prstGeom>
              <a:blipFill rotWithShape="1">
                <a:blip r:embed="rId5"/>
                <a:stretch>
                  <a:fillRect l="-478" t="-10526" r="-1276" b="-28947"/>
                </a:stretch>
              </a:blipFill>
            </p:spPr>
            <p:txBody>
              <a:bodyPr/>
              <a:lstStyle/>
              <a:p>
                <a:r>
                  <a:rPr lang="en-IN">
                    <a:noFill/>
                  </a:rPr>
                  <a:t> </a:t>
                </a:r>
              </a:p>
            </p:txBody>
          </p:sp>
        </mc:Fallback>
      </mc:AlternateContent>
    </p:spTree>
    <p:extLst>
      <p:ext uri="{BB962C8B-B14F-4D97-AF65-F5344CB8AC3E}">
        <p14:creationId xmlns:p14="http://schemas.microsoft.com/office/powerpoint/2010/main" val="219985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80728"/>
            <a:ext cx="8281838" cy="328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1622" y="332656"/>
            <a:ext cx="983026" cy="369332"/>
          </a:xfrm>
          <a:prstGeom prst="rect">
            <a:avLst/>
          </a:prstGeom>
          <a:noFill/>
        </p:spPr>
        <p:txBody>
          <a:bodyPr wrap="none" rtlCol="0">
            <a:spAutoFit/>
          </a:bodyPr>
          <a:lstStyle/>
          <a:p>
            <a:r>
              <a:rPr lang="en-IN" dirty="0"/>
              <a:t>Stage 2 :</a:t>
            </a:r>
          </a:p>
        </p:txBody>
      </p:sp>
      <mc:AlternateContent xmlns:mc="http://schemas.openxmlformats.org/markup-compatibility/2006" xmlns:a14="http://schemas.microsoft.com/office/drawing/2010/main">
        <mc:Choice Requires="a14">
          <p:sp>
            <p:nvSpPr>
              <p:cNvPr id="3" name="Rectangle 2"/>
              <p:cNvSpPr/>
              <p:nvPr/>
            </p:nvSpPr>
            <p:spPr>
              <a:xfrm>
                <a:off x="1442780" y="301399"/>
                <a:ext cx="4451219" cy="523220"/>
              </a:xfrm>
              <a:prstGeom prst="rect">
                <a:avLst/>
              </a:prstGeom>
            </p:spPr>
            <p:txBody>
              <a:bodyPr wrap="none">
                <a:spAutoFit/>
              </a:bodyPr>
              <a:lstStyle/>
              <a:p>
                <a14:m>
                  <m:oMath xmlns:m="http://schemas.openxmlformats.org/officeDocument/2006/math">
                    <m:sSub>
                      <m:sSubPr>
                        <m:ctrlPr>
                          <a:rPr lang="en-IN" sz="2800" i="1" dirty="0" smtClean="0">
                            <a:latin typeface="Cambria Math" panose="02040503050406030204" pitchFamily="18" charset="0"/>
                          </a:rPr>
                        </m:ctrlPr>
                      </m:sSubPr>
                      <m:e>
                        <m:r>
                          <a:rPr lang="en-IN" sz="2800" i="1" dirty="0">
                            <a:latin typeface="Cambria Math"/>
                          </a:rPr>
                          <m:t>𝐶</m:t>
                        </m:r>
                      </m:e>
                      <m:sub>
                        <m:r>
                          <a:rPr lang="en-IN" sz="2800" i="1" dirty="0">
                            <a:latin typeface="Cambria Math"/>
                          </a:rPr>
                          <m:t>1</m:t>
                        </m:r>
                      </m:sub>
                    </m:sSub>
                  </m:oMath>
                </a14:m>
                <a:r>
                  <a:rPr lang="en-IN" sz="2800" dirty="0"/>
                  <a:t>(</a:t>
                </a:r>
                <a14:m>
                  <m:oMath xmlns:m="http://schemas.openxmlformats.org/officeDocument/2006/math">
                    <m:sSub>
                      <m:sSubPr>
                        <m:ctrlPr>
                          <a:rPr lang="en-IN" sz="2800" i="1">
                            <a:latin typeface="Cambria Math" panose="02040503050406030204" pitchFamily="18" charset="0"/>
                          </a:rPr>
                        </m:ctrlPr>
                      </m:sSubPr>
                      <m:e>
                        <m:r>
                          <a:rPr lang="en-IN" sz="2800" i="1">
                            <a:latin typeface="Cambria Math"/>
                          </a:rPr>
                          <m:t>𝑥</m:t>
                        </m:r>
                      </m:e>
                      <m:sub>
                        <m:r>
                          <a:rPr lang="en-IN" sz="2800" b="0" i="1" smtClean="0">
                            <a:latin typeface="Cambria Math"/>
                          </a:rPr>
                          <m:t>2</m:t>
                        </m:r>
                        <m:r>
                          <a:rPr lang="en-IN" sz="2800" i="1">
                            <a:latin typeface="Cambria Math"/>
                          </a:rPr>
                          <m:t> </m:t>
                        </m:r>
                      </m:sub>
                    </m:sSub>
                  </m:oMath>
                </a14:m>
                <a:r>
                  <a:rPr lang="en-IN" sz="2800" dirty="0"/>
                  <a:t>-7) +</a:t>
                </a:r>
                <a14:m>
                  <m:oMath xmlns:m="http://schemas.openxmlformats.org/officeDocument/2006/math">
                    <m:sSub>
                      <m:sSubPr>
                        <m:ctrlPr>
                          <a:rPr lang="en-IN" sz="2800" i="1" dirty="0">
                            <a:latin typeface="Cambria Math" panose="02040503050406030204" pitchFamily="18" charset="0"/>
                          </a:rPr>
                        </m:ctrlPr>
                      </m:sSubPr>
                      <m:e>
                        <m:r>
                          <a:rPr lang="en-IN" sz="2800" i="1" dirty="0">
                            <a:latin typeface="Cambria Math"/>
                          </a:rPr>
                          <m:t>𝐶</m:t>
                        </m:r>
                      </m:e>
                      <m:sub>
                        <m:r>
                          <a:rPr lang="en-IN" sz="2800" i="1" dirty="0">
                            <a:latin typeface="Cambria Math"/>
                          </a:rPr>
                          <m:t>2</m:t>
                        </m:r>
                      </m:sub>
                    </m:sSub>
                  </m:oMath>
                </a14:m>
                <a:r>
                  <a:rPr lang="en-IN" sz="2800" dirty="0"/>
                  <a:t>(</a:t>
                </a:r>
                <a14:m>
                  <m:oMath xmlns:m="http://schemas.openxmlformats.org/officeDocument/2006/math">
                    <m:sSub>
                      <m:sSubPr>
                        <m:ctrlPr>
                          <a:rPr lang="en-IN" sz="2800" i="1">
                            <a:latin typeface="Cambria Math" panose="02040503050406030204" pitchFamily="18" charset="0"/>
                          </a:rPr>
                        </m:ctrlPr>
                      </m:sSubPr>
                      <m:e>
                        <m:r>
                          <a:rPr lang="en-IN" sz="2800" i="1">
                            <a:latin typeface="Cambria Math"/>
                          </a:rPr>
                          <m:t>𝑥</m:t>
                        </m:r>
                      </m:e>
                      <m:sub>
                        <m:r>
                          <a:rPr lang="en-IN" sz="2800" b="0" i="1" smtClean="0">
                            <a:latin typeface="Cambria Math"/>
                          </a:rPr>
                          <m:t>2</m:t>
                        </m:r>
                        <m:r>
                          <a:rPr lang="en-IN" sz="2800" i="1">
                            <a:latin typeface="Cambria Math"/>
                          </a:rPr>
                          <m:t> </m:t>
                        </m:r>
                      </m:sub>
                    </m:sSub>
                  </m:oMath>
                </a14:m>
                <a:r>
                  <a:rPr lang="en-IN" sz="2800" dirty="0"/>
                  <a:t>-</a:t>
                </a:r>
                <a14:m>
                  <m:oMath xmlns:m="http://schemas.openxmlformats.org/officeDocument/2006/math">
                    <m:sSub>
                      <m:sSubPr>
                        <m:ctrlPr>
                          <a:rPr lang="en-IN" sz="2800" i="1" dirty="0">
                            <a:latin typeface="Cambria Math" panose="02040503050406030204" pitchFamily="18" charset="0"/>
                          </a:rPr>
                        </m:ctrlPr>
                      </m:sSubPr>
                      <m:e>
                        <m:r>
                          <a:rPr lang="en-IN" sz="2800" i="1" dirty="0">
                            <a:latin typeface="Cambria Math"/>
                          </a:rPr>
                          <m:t>𝑥</m:t>
                        </m:r>
                      </m:e>
                      <m:sub>
                        <m:r>
                          <a:rPr lang="en-IN" sz="2800" b="0" i="1" dirty="0" smtClean="0">
                            <a:latin typeface="Cambria Math"/>
                          </a:rPr>
                          <m:t>1</m:t>
                        </m:r>
                        <m:r>
                          <a:rPr lang="en-IN" sz="2800" i="1" dirty="0">
                            <a:latin typeface="Cambria Math"/>
                          </a:rPr>
                          <m:t> </m:t>
                        </m:r>
                      </m:sub>
                    </m:sSub>
                  </m:oMath>
                </a14:m>
                <a:r>
                  <a:rPr lang="en-IN" sz="2800" dirty="0"/>
                  <a:t>) + </a:t>
                </a:r>
                <a14:m>
                  <m:oMath xmlns:m="http://schemas.openxmlformats.org/officeDocument/2006/math">
                    <m:sSub>
                      <m:sSubPr>
                        <m:ctrlPr>
                          <a:rPr lang="en-IN" sz="2800" i="1">
                            <a:latin typeface="Cambria Math" panose="02040503050406030204" pitchFamily="18" charset="0"/>
                          </a:rPr>
                        </m:ctrlPr>
                      </m:sSubPr>
                      <m:e>
                        <m:r>
                          <a:rPr lang="en-IN" sz="2800" i="1">
                            <a:latin typeface="Cambria Math"/>
                          </a:rPr>
                          <m:t>𝑓</m:t>
                        </m:r>
                      </m:e>
                      <m:sub>
                        <m:r>
                          <a:rPr lang="en-IN" sz="2800" b="0" i="1" smtClean="0">
                            <a:latin typeface="Cambria Math"/>
                          </a:rPr>
                          <m:t>3</m:t>
                        </m:r>
                      </m:sub>
                    </m:sSub>
                  </m:oMath>
                </a14:m>
                <a:r>
                  <a:rPr lang="en-IN" sz="2800" dirty="0"/>
                  <a:t>(</a:t>
                </a:r>
                <a14:m>
                  <m:oMath xmlns:m="http://schemas.openxmlformats.org/officeDocument/2006/math">
                    <m:sSub>
                      <m:sSubPr>
                        <m:ctrlPr>
                          <a:rPr lang="en-IN" sz="2800" i="1" dirty="0">
                            <a:latin typeface="Cambria Math" panose="02040503050406030204" pitchFamily="18" charset="0"/>
                          </a:rPr>
                        </m:ctrlPr>
                      </m:sSubPr>
                      <m:e>
                        <m:r>
                          <a:rPr lang="en-IN" sz="2800" i="1" dirty="0">
                            <a:latin typeface="Cambria Math"/>
                          </a:rPr>
                          <m:t>𝑥</m:t>
                        </m:r>
                      </m:e>
                      <m:sub>
                        <m:r>
                          <a:rPr lang="en-IN" sz="2800" b="0" i="1" dirty="0" smtClean="0">
                            <a:latin typeface="Cambria Math"/>
                          </a:rPr>
                          <m:t>2</m:t>
                        </m:r>
                      </m:sub>
                    </m:sSub>
                  </m:oMath>
                </a14:m>
                <a:r>
                  <a:rPr lang="en-IN" sz="2800" dirty="0"/>
                  <a:t>)</a:t>
                </a:r>
              </a:p>
            </p:txBody>
          </p:sp>
        </mc:Choice>
        <mc:Fallback xmlns="">
          <p:sp>
            <p:nvSpPr>
              <p:cNvPr id="3" name="Rectangle 2"/>
              <p:cNvSpPr>
                <a:spLocks noRot="1" noChangeAspect="1" noMove="1" noResize="1" noEditPoints="1" noAdjustHandles="1" noChangeArrowheads="1" noChangeShapeType="1" noTextEdit="1"/>
              </p:cNvSpPr>
              <p:nvPr/>
            </p:nvSpPr>
            <p:spPr>
              <a:xfrm>
                <a:off x="1442780" y="301399"/>
                <a:ext cx="4451219" cy="523220"/>
              </a:xfrm>
              <a:prstGeom prst="rect">
                <a:avLst/>
              </a:prstGeom>
              <a:blipFill rotWithShape="1">
                <a:blip r:embed="rId3"/>
                <a:stretch>
                  <a:fillRect t="-10465" r="-2055" b="-32558"/>
                </a:stretch>
              </a:blipFill>
            </p:spPr>
            <p:txBody>
              <a:bodyPr/>
              <a:lstStyle/>
              <a:p>
                <a:r>
                  <a:rPr lang="en-IN">
                    <a:noFill/>
                  </a:rPr>
                  <a:t> </a:t>
                </a:r>
              </a:p>
            </p:txBody>
          </p:sp>
        </mc:Fallback>
      </mc:AlternateContent>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5157192"/>
            <a:ext cx="8163421" cy="159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995" y="4653136"/>
            <a:ext cx="930126" cy="369332"/>
          </a:xfrm>
          <a:prstGeom prst="rect">
            <a:avLst/>
          </a:prstGeom>
          <a:noFill/>
        </p:spPr>
        <p:txBody>
          <a:bodyPr wrap="none" rtlCol="0">
            <a:spAutoFit/>
          </a:bodyPr>
          <a:lstStyle/>
          <a:p>
            <a:r>
              <a:rPr lang="en-IN" dirty="0"/>
              <a:t>Stage 1:</a:t>
            </a:r>
          </a:p>
        </p:txBody>
      </p:sp>
      <mc:AlternateContent xmlns:mc="http://schemas.openxmlformats.org/markup-compatibility/2006" xmlns:a14="http://schemas.microsoft.com/office/drawing/2010/main">
        <mc:Choice Requires="a14">
          <p:sp>
            <p:nvSpPr>
              <p:cNvPr id="5" name="Rectangle 4"/>
              <p:cNvSpPr/>
              <p:nvPr/>
            </p:nvSpPr>
            <p:spPr>
              <a:xfrm>
                <a:off x="1331640" y="4575259"/>
                <a:ext cx="5328592" cy="461665"/>
              </a:xfrm>
              <a:prstGeom prst="rect">
                <a:avLst/>
              </a:prstGeom>
            </p:spPr>
            <p:txBody>
              <a:bodyPr wrap="square">
                <a:spAutoFit/>
              </a:bodyPr>
              <a:lstStyle/>
              <a:p>
                <a14:m>
                  <m:oMath xmlns:m="http://schemas.openxmlformats.org/officeDocument/2006/math">
                    <m:sSub>
                      <m:sSubPr>
                        <m:ctrlPr>
                          <a:rPr lang="en-IN" sz="2400" i="1" dirty="0" smtClean="0">
                            <a:latin typeface="Cambria Math" panose="02040503050406030204" pitchFamily="18" charset="0"/>
                          </a:rPr>
                        </m:ctrlPr>
                      </m:sSubPr>
                      <m:e>
                        <m:r>
                          <a:rPr lang="en-IN" sz="2400" i="1" dirty="0">
                            <a:latin typeface="Cambria Math"/>
                          </a:rPr>
                          <m:t>𝐶</m:t>
                        </m:r>
                      </m:e>
                      <m:sub>
                        <m:r>
                          <a:rPr lang="en-IN" sz="2400" i="1" dirty="0">
                            <a:latin typeface="Cambria Math"/>
                          </a:rPr>
                          <m:t>1</m:t>
                        </m:r>
                      </m:sub>
                    </m:sSub>
                  </m:oMath>
                </a14:m>
                <a:r>
                  <a:rPr lang="en-IN" sz="2400" dirty="0"/>
                  <a:t>(</a:t>
                </a:r>
                <a14:m>
                  <m:oMath xmlns:m="http://schemas.openxmlformats.org/officeDocument/2006/math">
                    <m:sSub>
                      <m:sSubPr>
                        <m:ctrlPr>
                          <a:rPr lang="en-IN" sz="2400" i="1">
                            <a:latin typeface="Cambria Math" panose="02040503050406030204" pitchFamily="18" charset="0"/>
                          </a:rPr>
                        </m:ctrlPr>
                      </m:sSubPr>
                      <m:e>
                        <m:r>
                          <a:rPr lang="en-IN" sz="2400" i="1">
                            <a:latin typeface="Cambria Math"/>
                          </a:rPr>
                          <m:t>𝑥</m:t>
                        </m:r>
                      </m:e>
                      <m:sub>
                        <m:r>
                          <a:rPr lang="en-IN" sz="2400" b="0" i="1" smtClean="0">
                            <a:latin typeface="Cambria Math"/>
                          </a:rPr>
                          <m:t>1</m:t>
                        </m:r>
                        <m:r>
                          <a:rPr lang="en-IN" sz="2400" i="1">
                            <a:latin typeface="Cambria Math"/>
                          </a:rPr>
                          <m:t> </m:t>
                        </m:r>
                      </m:sub>
                    </m:sSub>
                  </m:oMath>
                </a14:m>
                <a:r>
                  <a:rPr lang="en-IN" sz="2400" dirty="0"/>
                  <a:t>-5) +</a:t>
                </a:r>
                <a14:m>
                  <m:oMath xmlns:m="http://schemas.openxmlformats.org/officeDocument/2006/math">
                    <m:sSub>
                      <m:sSubPr>
                        <m:ctrlPr>
                          <a:rPr lang="en-IN" sz="2400" i="1" dirty="0">
                            <a:latin typeface="Cambria Math" panose="02040503050406030204" pitchFamily="18" charset="0"/>
                          </a:rPr>
                        </m:ctrlPr>
                      </m:sSubPr>
                      <m:e>
                        <m:r>
                          <a:rPr lang="en-IN" sz="2400" i="1" dirty="0">
                            <a:latin typeface="Cambria Math"/>
                          </a:rPr>
                          <m:t>𝐶</m:t>
                        </m:r>
                      </m:e>
                      <m:sub>
                        <m:r>
                          <a:rPr lang="en-IN" sz="2400" i="1" dirty="0">
                            <a:latin typeface="Cambria Math"/>
                          </a:rPr>
                          <m:t>2</m:t>
                        </m:r>
                      </m:sub>
                    </m:sSub>
                  </m:oMath>
                </a14:m>
                <a:r>
                  <a:rPr lang="en-IN" sz="2400" dirty="0"/>
                  <a:t>(</a:t>
                </a:r>
                <a14:m>
                  <m:oMath xmlns:m="http://schemas.openxmlformats.org/officeDocument/2006/math">
                    <m:sSub>
                      <m:sSubPr>
                        <m:ctrlPr>
                          <a:rPr lang="en-IN" sz="2400" i="1">
                            <a:latin typeface="Cambria Math" panose="02040503050406030204" pitchFamily="18" charset="0"/>
                          </a:rPr>
                        </m:ctrlPr>
                      </m:sSubPr>
                      <m:e>
                        <m:r>
                          <a:rPr lang="en-IN" sz="2400" i="1">
                            <a:latin typeface="Cambria Math"/>
                          </a:rPr>
                          <m:t>𝑥</m:t>
                        </m:r>
                      </m:e>
                      <m:sub>
                        <m:r>
                          <a:rPr lang="en-IN" sz="2400" b="0" i="1" smtClean="0">
                            <a:latin typeface="Cambria Math"/>
                          </a:rPr>
                          <m:t>1</m:t>
                        </m:r>
                        <m:r>
                          <a:rPr lang="en-IN" sz="2400" i="1">
                            <a:latin typeface="Cambria Math"/>
                          </a:rPr>
                          <m:t> </m:t>
                        </m:r>
                      </m:sub>
                    </m:sSub>
                  </m:oMath>
                </a14:m>
                <a:r>
                  <a:rPr lang="en-IN" sz="2400" dirty="0"/>
                  <a:t>-</a:t>
                </a:r>
                <a14:m>
                  <m:oMath xmlns:m="http://schemas.openxmlformats.org/officeDocument/2006/math">
                    <m:sSub>
                      <m:sSubPr>
                        <m:ctrlPr>
                          <a:rPr lang="en-IN" sz="2400" i="1" dirty="0">
                            <a:latin typeface="Cambria Math" panose="02040503050406030204" pitchFamily="18" charset="0"/>
                          </a:rPr>
                        </m:ctrlPr>
                      </m:sSubPr>
                      <m:e>
                        <m:r>
                          <a:rPr lang="en-IN" sz="2400" i="1" dirty="0">
                            <a:latin typeface="Cambria Math"/>
                          </a:rPr>
                          <m:t>𝑥</m:t>
                        </m:r>
                      </m:e>
                      <m:sub>
                        <m:r>
                          <a:rPr lang="en-IN" sz="2400" b="0" i="1" dirty="0" smtClean="0">
                            <a:latin typeface="Cambria Math"/>
                          </a:rPr>
                          <m:t>0</m:t>
                        </m:r>
                        <m:r>
                          <a:rPr lang="en-IN" sz="2400" i="1" dirty="0">
                            <a:latin typeface="Cambria Math"/>
                          </a:rPr>
                          <m:t> </m:t>
                        </m:r>
                      </m:sub>
                    </m:sSub>
                  </m:oMath>
                </a14:m>
                <a:r>
                  <a:rPr lang="en-IN" sz="2400" dirty="0"/>
                  <a:t>) + </a:t>
                </a:r>
                <a14:m>
                  <m:oMath xmlns:m="http://schemas.openxmlformats.org/officeDocument/2006/math">
                    <m:sSub>
                      <m:sSubPr>
                        <m:ctrlPr>
                          <a:rPr lang="en-IN" sz="2400" i="1">
                            <a:latin typeface="Cambria Math" panose="02040503050406030204" pitchFamily="18" charset="0"/>
                          </a:rPr>
                        </m:ctrlPr>
                      </m:sSubPr>
                      <m:e>
                        <m:r>
                          <a:rPr lang="en-IN" sz="2400" i="1">
                            <a:latin typeface="Cambria Math"/>
                          </a:rPr>
                          <m:t>𝑓</m:t>
                        </m:r>
                      </m:e>
                      <m:sub>
                        <m:r>
                          <a:rPr lang="en-IN" sz="2400" b="0" i="1" smtClean="0">
                            <a:latin typeface="Cambria Math"/>
                          </a:rPr>
                          <m:t>2</m:t>
                        </m:r>
                      </m:sub>
                    </m:sSub>
                  </m:oMath>
                </a14:m>
                <a:r>
                  <a:rPr lang="en-IN" sz="2400" dirty="0"/>
                  <a:t>(</a:t>
                </a:r>
                <a14:m>
                  <m:oMath xmlns:m="http://schemas.openxmlformats.org/officeDocument/2006/math">
                    <m:sSub>
                      <m:sSubPr>
                        <m:ctrlPr>
                          <a:rPr lang="en-IN" sz="2400" i="1" dirty="0">
                            <a:latin typeface="Cambria Math" panose="02040503050406030204" pitchFamily="18" charset="0"/>
                          </a:rPr>
                        </m:ctrlPr>
                      </m:sSubPr>
                      <m:e>
                        <m:r>
                          <a:rPr lang="en-IN" sz="2400" i="1" dirty="0">
                            <a:latin typeface="Cambria Math"/>
                          </a:rPr>
                          <m:t>𝑥</m:t>
                        </m:r>
                      </m:e>
                      <m:sub>
                        <m:r>
                          <a:rPr lang="en-IN" sz="2400" b="0" i="1" dirty="0" smtClean="0">
                            <a:latin typeface="Cambria Math"/>
                          </a:rPr>
                          <m:t>1</m:t>
                        </m:r>
                      </m:sub>
                    </m:sSub>
                  </m:oMath>
                </a14:m>
                <a:r>
                  <a:rPr lang="en-IN" sz="2400" dirty="0"/>
                  <a:t>)</a:t>
                </a:r>
              </a:p>
            </p:txBody>
          </p:sp>
        </mc:Choice>
        <mc:Fallback xmlns="">
          <p:sp>
            <p:nvSpPr>
              <p:cNvPr id="5" name="Rectangle 4"/>
              <p:cNvSpPr>
                <a:spLocks noRot="1" noChangeAspect="1" noMove="1" noResize="1" noEditPoints="1" noAdjustHandles="1" noChangeArrowheads="1" noChangeShapeType="1" noTextEdit="1"/>
              </p:cNvSpPr>
              <p:nvPr/>
            </p:nvSpPr>
            <p:spPr>
              <a:xfrm>
                <a:off x="1331640" y="4575259"/>
                <a:ext cx="5328592" cy="461665"/>
              </a:xfrm>
              <a:prstGeom prst="rect">
                <a:avLst/>
              </a:prstGeom>
              <a:blipFill rotWithShape="1">
                <a:blip r:embed="rId5"/>
                <a:stretch>
                  <a:fillRect l="-229" t="-10667" b="-30667"/>
                </a:stretch>
              </a:blipFill>
            </p:spPr>
            <p:txBody>
              <a:bodyPr/>
              <a:lstStyle/>
              <a:p>
                <a:r>
                  <a:rPr lang="en-IN">
                    <a:noFill/>
                  </a:rPr>
                  <a:t> </a:t>
                </a:r>
              </a:p>
            </p:txBody>
          </p:sp>
        </mc:Fallback>
      </mc:AlternateContent>
    </p:spTree>
    <p:extLst>
      <p:ext uri="{BB962C8B-B14F-4D97-AF65-F5344CB8AC3E}">
        <p14:creationId xmlns:p14="http://schemas.microsoft.com/office/powerpoint/2010/main" val="1092833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552" b="12064"/>
          <a:stretch/>
        </p:blipFill>
        <p:spPr bwMode="auto">
          <a:xfrm>
            <a:off x="2483768" y="768612"/>
            <a:ext cx="6120680" cy="660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323528" y="290475"/>
                <a:ext cx="3897285" cy="1138773"/>
              </a:xfrm>
              <a:prstGeom prst="rect">
                <a:avLst/>
              </a:prstGeom>
              <a:noFill/>
            </p:spPr>
            <p:txBody>
              <a:bodyPr wrap="none" rtlCol="0">
                <a:spAutoFit/>
              </a:bodyPr>
              <a:lstStyle/>
              <a:p>
                <a:r>
                  <a:rPr lang="en-IN" dirty="0"/>
                  <a:t>The Optimum solution is determined as</a:t>
                </a:r>
              </a:p>
              <a:p>
                <a:r>
                  <a:rPr lang="en-IN" dirty="0"/>
                  <a:t> </a:t>
                </a:r>
              </a:p>
              <a:p>
                <a:r>
                  <a:rPr lang="en-IN" sz="3200" dirty="0"/>
                  <a:t>For </a:t>
                </a:r>
                <a14:m>
                  <m:oMath xmlns:m="http://schemas.openxmlformats.org/officeDocument/2006/math">
                    <m:sSub>
                      <m:sSubPr>
                        <m:ctrlPr>
                          <a:rPr lang="en-IN" sz="3200" i="1" smtClean="0">
                            <a:latin typeface="Cambria Math" panose="02040503050406030204" pitchFamily="18" charset="0"/>
                          </a:rPr>
                        </m:ctrlPr>
                      </m:sSubPr>
                      <m:e>
                        <m:r>
                          <a:rPr lang="en-IN" sz="3200" b="0" i="1" smtClean="0">
                            <a:latin typeface="Cambria Math"/>
                          </a:rPr>
                          <m:t>𝑥</m:t>
                        </m:r>
                      </m:e>
                      <m:sub>
                        <m:r>
                          <a:rPr lang="en-IN" sz="3200" b="0" i="1" smtClean="0">
                            <a:latin typeface="Cambria Math"/>
                          </a:rPr>
                          <m:t>0 </m:t>
                        </m:r>
                      </m:sub>
                    </m:sSub>
                  </m:oMath>
                </a14:m>
                <a:r>
                  <a:rPr lang="en-IN" sz="3200" dirty="0"/>
                  <a:t>=0 </a:t>
                </a:r>
                <a14:m>
                  <m:oMath xmlns:m="http://schemas.openxmlformats.org/officeDocument/2006/math">
                    <m:r>
                      <a:rPr lang="en-IN" sz="3200" i="1" smtClean="0">
                        <a:latin typeface="Cambria Math"/>
                      </a:rPr>
                      <m:t>⇒</m:t>
                    </m:r>
                  </m:oMath>
                </a14:m>
                <a:endParaRPr lang="en-IN"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323528" y="290475"/>
                <a:ext cx="3897285" cy="1138773"/>
              </a:xfrm>
              <a:prstGeom prst="rect">
                <a:avLst/>
              </a:prstGeom>
              <a:blipFill rotWithShape="0">
                <a:blip r:embed="rId3"/>
                <a:stretch>
                  <a:fillRect l="-3912" t="-3226" r="-626" b="-17742"/>
                </a:stretch>
              </a:blipFill>
            </p:spPr>
            <p:txBody>
              <a:bodyPr/>
              <a:lstStyle/>
              <a:p>
                <a:r>
                  <a:rPr lang="en-IN">
                    <a:noFill/>
                  </a:rPr>
                  <a:t> </a:t>
                </a:r>
              </a:p>
            </p:txBody>
          </p:sp>
        </mc:Fallback>
      </mc:AlternateContent>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2387572"/>
            <a:ext cx="7402104" cy="424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323528" y="1671191"/>
                <a:ext cx="4154214" cy="461665"/>
              </a:xfrm>
              <a:prstGeom prst="rect">
                <a:avLst/>
              </a:prstGeom>
              <a:noFill/>
            </p:spPr>
            <p:txBody>
              <a:bodyPr wrap="none" rtlCol="0">
                <a:spAutoFit/>
              </a:bodyPr>
              <a:lstStyle/>
              <a:p>
                <a:r>
                  <a:rPr lang="en-IN" sz="2400" dirty="0"/>
                  <a:t>The Total cost is </a:t>
                </a:r>
                <a14:m>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a:rPr>
                          <m:t>𝑓</m:t>
                        </m:r>
                      </m:e>
                      <m:sub>
                        <m:r>
                          <a:rPr lang="en-IN" sz="2400" b="0" i="1" smtClean="0">
                            <a:latin typeface="Cambria Math"/>
                          </a:rPr>
                          <m:t>1 </m:t>
                        </m:r>
                      </m:sub>
                    </m:sSub>
                  </m:oMath>
                </a14:m>
                <a:r>
                  <a:rPr lang="en-IN" sz="2400" dirty="0"/>
                  <a:t>(0)= Rs.3300</a:t>
                </a:r>
              </a:p>
            </p:txBody>
          </p:sp>
        </mc:Choice>
        <mc:Fallback xmlns="">
          <p:sp>
            <p:nvSpPr>
              <p:cNvPr id="3" name="TextBox 2"/>
              <p:cNvSpPr txBox="1">
                <a:spLocks noRot="1" noChangeAspect="1" noMove="1" noResize="1" noEditPoints="1" noAdjustHandles="1" noChangeArrowheads="1" noChangeShapeType="1" noTextEdit="1"/>
              </p:cNvSpPr>
              <p:nvPr/>
            </p:nvSpPr>
            <p:spPr>
              <a:xfrm>
                <a:off x="323528" y="1671191"/>
                <a:ext cx="4154214" cy="461665"/>
              </a:xfrm>
              <a:prstGeom prst="rect">
                <a:avLst/>
              </a:prstGeom>
              <a:blipFill rotWithShape="0">
                <a:blip r:embed="rId5"/>
                <a:stretch>
                  <a:fillRect l="-2199" t="-10526" b="-28947"/>
                </a:stretch>
              </a:blipFill>
            </p:spPr>
            <p:txBody>
              <a:bodyPr/>
              <a:lstStyle/>
              <a:p>
                <a:r>
                  <a:rPr lang="en-IN">
                    <a:noFill/>
                  </a:rPr>
                  <a:t> </a:t>
                </a:r>
              </a:p>
            </p:txBody>
          </p:sp>
        </mc:Fallback>
      </mc:AlternateContent>
    </p:spTree>
    <p:extLst>
      <p:ext uri="{BB962C8B-B14F-4D97-AF65-F5344CB8AC3E}">
        <p14:creationId xmlns:p14="http://schemas.microsoft.com/office/powerpoint/2010/main" val="3295445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5" name="Picture 7"/>
          <p:cNvPicPr>
            <a:picLocks noGrp="1" noChangeAspect="1" noChangeArrowheads="1"/>
          </p:cNvPicPr>
          <p:nvPr>
            <p:ph idx="1"/>
          </p:nvPr>
        </p:nvPicPr>
        <p:blipFill>
          <a:blip r:embed="rId2"/>
          <a:srcRect/>
          <a:stretch>
            <a:fillRect/>
          </a:stretch>
        </p:blipFill>
        <p:spPr bwMode="auto">
          <a:xfrm>
            <a:off x="1216365" y="3429000"/>
            <a:ext cx="6496050" cy="2247900"/>
          </a:xfrm>
          <a:prstGeom prst="rect">
            <a:avLst/>
          </a:prstGeom>
          <a:noFill/>
          <a:ln w="9525">
            <a:noFill/>
            <a:miter lim="800000"/>
            <a:headEnd/>
            <a:tailEnd/>
          </a:ln>
          <a:effectLst/>
        </p:spPr>
      </p:pic>
      <p:sp>
        <p:nvSpPr>
          <p:cNvPr id="5" name="TextBox 4"/>
          <p:cNvSpPr txBox="1"/>
          <p:nvPr/>
        </p:nvSpPr>
        <p:spPr>
          <a:xfrm>
            <a:off x="1124000" y="485056"/>
            <a:ext cx="184731" cy="369332"/>
          </a:xfrm>
          <a:prstGeom prst="rect">
            <a:avLst/>
          </a:prstGeom>
          <a:noFill/>
        </p:spPr>
        <p:txBody>
          <a:bodyPr wrap="none" rtlCol="0">
            <a:spAutoFit/>
          </a:bodyPr>
          <a:lstStyle/>
          <a:p>
            <a:endParaRPr lang="en-IN" dirty="0"/>
          </a:p>
        </p:txBody>
      </p:sp>
      <p:sp>
        <p:nvSpPr>
          <p:cNvPr id="4" name="Rectangle 3"/>
          <p:cNvSpPr/>
          <p:nvPr/>
        </p:nvSpPr>
        <p:spPr>
          <a:xfrm>
            <a:off x="323528" y="280683"/>
            <a:ext cx="9001000" cy="954107"/>
          </a:xfrm>
          <a:prstGeom prst="rect">
            <a:avLst/>
          </a:prstGeom>
        </p:spPr>
        <p:txBody>
          <a:bodyPr wrap="square">
            <a:spAutoFit/>
          </a:bodyPr>
          <a:lstStyle/>
          <a:p>
            <a:r>
              <a:rPr lang="en-IN" sz="2800" b="1" dirty="0">
                <a:latin typeface="Times New Roman" pitchFamily="18" charset="0"/>
                <a:cs typeface="Times New Roman" pitchFamily="18" charset="0"/>
              </a:rPr>
              <a:t>Solution of Linear Programming by Dynamic Approach</a:t>
            </a:r>
          </a:p>
          <a:p>
            <a:endParaRPr lang="en-IN" sz="2800" dirty="0">
              <a:latin typeface="Times New Roman" pitchFamily="18" charset="0"/>
              <a:cs typeface="Times New Roman" pitchFamily="18" charset="0"/>
            </a:endParaRPr>
          </a:p>
        </p:txBody>
      </p:sp>
      <p:sp>
        <p:nvSpPr>
          <p:cNvPr id="8" name="Rectangle 7"/>
          <p:cNvSpPr/>
          <p:nvPr/>
        </p:nvSpPr>
        <p:spPr>
          <a:xfrm>
            <a:off x="323528" y="1303544"/>
            <a:ext cx="8568952" cy="1569660"/>
          </a:xfrm>
          <a:prstGeom prst="rect">
            <a:avLst/>
          </a:prstGeom>
        </p:spPr>
        <p:txBody>
          <a:bodyPr wrap="square">
            <a:spAutoFit/>
          </a:bodyPr>
          <a:lstStyle/>
          <a:p>
            <a:r>
              <a:rPr lang="en-IN" sz="2400" dirty="0"/>
              <a:t>Any linear-programming problem with n decision variables and m constraints can be converted into an n-stage dynamic-programming problem with m state parameters. Set up a dynamic-programming formulation for the following linear programming problem:</a:t>
            </a:r>
          </a:p>
        </p:txBody>
      </p:sp>
    </p:spTree>
    <p:extLst>
      <p:ext uri="{BB962C8B-B14F-4D97-AF65-F5344CB8AC3E}">
        <p14:creationId xmlns:p14="http://schemas.microsoft.com/office/powerpoint/2010/main" val="1016488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a:latin typeface="Times New Roman" pitchFamily="18" charset="0"/>
                <a:cs typeface="Times New Roman" pitchFamily="18" charset="0"/>
              </a:rPr>
              <a:t>Formulation as DP</a:t>
            </a:r>
          </a:p>
        </p:txBody>
      </p:sp>
      <p:sp>
        <p:nvSpPr>
          <p:cNvPr id="3" name="Content Placeholder 2"/>
          <p:cNvSpPr>
            <a:spLocks noGrp="1"/>
          </p:cNvSpPr>
          <p:nvPr>
            <p:ph idx="1"/>
          </p:nvPr>
        </p:nvSpPr>
        <p:spPr/>
        <p:txBody>
          <a:bodyPr/>
          <a:lstStyle/>
          <a:p>
            <a:r>
              <a:rPr lang="en-IN" dirty="0">
                <a:latin typeface="Times New Roman" pitchFamily="18" charset="0"/>
                <a:cs typeface="Times New Roman" pitchFamily="18" charset="0"/>
              </a:rPr>
              <a:t>Each activity j (j=1,2,…,n) may be regarded as a stage.</a:t>
            </a:r>
          </a:p>
          <a:p>
            <a:r>
              <a:rPr lang="en-IN" dirty="0">
                <a:latin typeface="Times New Roman" pitchFamily="18" charset="0"/>
                <a:cs typeface="Times New Roman" pitchFamily="18" charset="0"/>
              </a:rPr>
              <a:t>The level of activity      (   ) 0 represents the alternatives at stage j, since      is continuous.</a:t>
            </a:r>
          </a:p>
          <a:p>
            <a:r>
              <a:rPr lang="en-IN" dirty="0">
                <a:latin typeface="Times New Roman" pitchFamily="18" charset="0"/>
                <a:cs typeface="Times New Roman" pitchFamily="18" charset="0"/>
              </a:rPr>
              <a:t>Each stage possesses an infinite number of alternatives within the feasible space.</a:t>
            </a:r>
          </a:p>
          <a:p>
            <a:r>
              <a:rPr lang="en-IN" dirty="0">
                <a:latin typeface="Times New Roman" pitchFamily="18" charset="0"/>
                <a:cs typeface="Times New Roman" pitchFamily="18" charset="0"/>
              </a:rPr>
              <a:t>Assume          0.</a:t>
            </a:r>
          </a:p>
        </p:txBody>
      </p:sp>
      <p:sp>
        <p:nvSpPr>
          <p:cNvPr id="18440"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8439" name="Picture 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214810" y="2786058"/>
            <a:ext cx="276225" cy="485775"/>
          </a:xfrm>
          <a:prstGeom prst="rect">
            <a:avLst/>
          </a:prstGeom>
          <a:noFill/>
        </p:spPr>
      </p:pic>
      <p:sp>
        <p:nvSpPr>
          <p:cNvPr id="18442"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8441" name="Picture 9"/>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929190" y="2857496"/>
            <a:ext cx="247650" cy="447675"/>
          </a:xfrm>
          <a:prstGeom prst="rect">
            <a:avLst/>
          </a:prstGeom>
          <a:noFill/>
        </p:spPr>
      </p:pic>
      <p:pic>
        <p:nvPicPr>
          <p:cNvPr id="13" name="Picture 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572132" y="3286124"/>
            <a:ext cx="276225" cy="423861"/>
          </a:xfrm>
          <a:prstGeom prst="rect">
            <a:avLst/>
          </a:prstGeom>
          <a:noFill/>
        </p:spPr>
      </p:pic>
      <p:sp>
        <p:nvSpPr>
          <p:cNvPr id="18444"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8443" name="Picture 1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285984" y="4929198"/>
            <a:ext cx="400050" cy="485775"/>
          </a:xfrm>
          <a:prstGeom prst="rect">
            <a:avLst/>
          </a:prstGeom>
          <a:noFill/>
        </p:spPr>
      </p:pic>
      <p:pic>
        <p:nvPicPr>
          <p:cNvPr id="16" name="Picture 9"/>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86050" y="4929198"/>
            <a:ext cx="247650" cy="447675"/>
          </a:xfrm>
          <a:prstGeom prst="rect">
            <a:avLst/>
          </a:prstGeom>
          <a:noFill/>
        </p:spPr>
      </p:pic>
    </p:spTree>
    <p:extLst>
      <p:ext uri="{BB962C8B-B14F-4D97-AF65-F5344CB8AC3E}">
        <p14:creationId xmlns:p14="http://schemas.microsoft.com/office/powerpoint/2010/main" val="814071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671623"/>
            <a:ext cx="8229600" cy="3714776"/>
          </a:xfrm>
        </p:spPr>
        <p:txBody>
          <a:bodyPr/>
          <a:lstStyle/>
          <a:p>
            <a:r>
              <a:rPr lang="en-IN" dirty="0"/>
              <a:t>Let                             be the states of the system at the stage j. i.e., the amounts of resources 1,2,…,m allocated to stage j,j+1,…,n.</a:t>
            </a:r>
          </a:p>
          <a:p>
            <a:endParaRPr lang="en-IN" dirty="0"/>
          </a:p>
          <a:p>
            <a:r>
              <a:rPr lang="en-IN" dirty="0"/>
              <a:t>Let                               be the optimum value of the objective function for stage j,j+1,…,n, given the states                           .</a:t>
            </a:r>
          </a:p>
          <a:p>
            <a:pPr>
              <a:buNone/>
            </a:pPr>
            <a:endParaRPr lang="en-IN" dirty="0"/>
          </a:p>
        </p:txBody>
      </p:sp>
      <p:sp>
        <p:nvSpPr>
          <p:cNvPr id="2457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24577"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357290" y="1785926"/>
            <a:ext cx="2428875" cy="485775"/>
          </a:xfrm>
          <a:prstGeom prst="rect">
            <a:avLst/>
          </a:prstGeom>
          <a:noFill/>
        </p:spPr>
      </p:pic>
      <p:sp>
        <p:nvSpPr>
          <p:cNvPr id="24579" name="Rectangle 3"/>
          <p:cNvSpPr>
            <a:spLocks noChangeArrowheads="1"/>
          </p:cNvSpPr>
          <p:nvPr/>
        </p:nvSpPr>
        <p:spPr bwMode="auto">
          <a:xfrm>
            <a:off x="0" y="942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58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24580" name="Picture 4"/>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357290" y="3898857"/>
            <a:ext cx="2686050" cy="485775"/>
          </a:xfrm>
          <a:prstGeom prst="rect">
            <a:avLst/>
          </a:prstGeom>
          <a:noFill/>
        </p:spPr>
      </p:pic>
      <p:sp>
        <p:nvSpPr>
          <p:cNvPr id="24582" name="Rectangle 6"/>
          <p:cNvSpPr>
            <a:spLocks noChangeArrowheads="1"/>
          </p:cNvSpPr>
          <p:nvPr/>
        </p:nvSpPr>
        <p:spPr bwMode="auto">
          <a:xfrm>
            <a:off x="0" y="942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0"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57562" y="4900624"/>
            <a:ext cx="2428875" cy="485775"/>
          </a:xfrm>
          <a:prstGeom prst="rect">
            <a:avLst/>
          </a:prstGeom>
          <a:noFill/>
        </p:spPr>
      </p:pic>
    </p:spTree>
    <p:extLst>
      <p:ext uri="{BB962C8B-B14F-4D97-AF65-F5344CB8AC3E}">
        <p14:creationId xmlns:p14="http://schemas.microsoft.com/office/powerpoint/2010/main" val="2182631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Grp="1" noChangeAspect="1" noChangeArrowheads="1"/>
          </p:cNvPicPr>
          <p:nvPr>
            <p:ph idx="1"/>
          </p:nvPr>
        </p:nvPicPr>
        <p:blipFill>
          <a:blip r:embed="rId2"/>
          <a:srcRect/>
          <a:stretch>
            <a:fillRect/>
          </a:stretch>
        </p:blipFill>
        <p:spPr bwMode="auto">
          <a:xfrm>
            <a:off x="683568" y="980728"/>
            <a:ext cx="6826342" cy="4577903"/>
          </a:xfrm>
          <a:prstGeom prst="rect">
            <a:avLst/>
          </a:prstGeom>
          <a:noFill/>
          <a:ln w="9525">
            <a:noFill/>
            <a:miter lim="800000"/>
            <a:headEnd/>
            <a:tailEnd/>
          </a:ln>
          <a:effectLst/>
        </p:spPr>
      </p:pic>
    </p:spTree>
    <p:extLst>
      <p:ext uri="{BB962C8B-B14F-4D97-AF65-F5344CB8AC3E}">
        <p14:creationId xmlns:p14="http://schemas.microsoft.com/office/powerpoint/2010/main" val="1380898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9783"/>
            <a:ext cx="9083352" cy="2232248"/>
          </a:xfrm>
        </p:spPr>
        <p:txBody>
          <a:bodyPr>
            <a:normAutofit/>
          </a:bodyPr>
          <a:lstStyle/>
          <a:p>
            <a:pPr algn="l"/>
            <a:r>
              <a:rPr lang="en-IN" sz="3100" dirty="0">
                <a:latin typeface="+mn-lt"/>
                <a:cs typeface="Times New Roman" pitchFamily="18" charset="0"/>
              </a:rPr>
              <a:t>Use Dynamic programming to solve the Linear Programming Problem</a:t>
            </a:r>
            <a:br>
              <a:rPr lang="en-IN" sz="3100" dirty="0">
                <a:latin typeface="+mn-lt"/>
                <a:cs typeface="Times New Roman" pitchFamily="18" charset="0"/>
              </a:rPr>
            </a:br>
            <a:br>
              <a:rPr lang="en-IN" dirty="0">
                <a:latin typeface="+mn-lt"/>
                <a:cs typeface="Times New Roman" pitchFamily="18" charset="0"/>
              </a:rPr>
            </a:br>
            <a:r>
              <a:rPr lang="en-IN" sz="3100" dirty="0">
                <a:latin typeface="+mn-lt"/>
                <a:cs typeface="Times New Roman" pitchFamily="18" charset="0"/>
              </a:rPr>
              <a:t>Example 1:</a:t>
            </a:r>
          </a:p>
        </p:txBody>
      </p:sp>
      <p:pic>
        <p:nvPicPr>
          <p:cNvPr id="26626" name="Picture 2"/>
          <p:cNvPicPr>
            <a:picLocks noGrp="1" noChangeAspect="1" noChangeArrowheads="1"/>
          </p:cNvPicPr>
          <p:nvPr>
            <p:ph idx="1"/>
          </p:nvPr>
        </p:nvPicPr>
        <p:blipFill>
          <a:blip r:embed="rId2"/>
          <a:srcRect/>
          <a:stretch>
            <a:fillRect/>
          </a:stretch>
        </p:blipFill>
        <p:spPr bwMode="auto">
          <a:xfrm>
            <a:off x="2483768" y="1700808"/>
            <a:ext cx="5486400" cy="3162300"/>
          </a:xfrm>
          <a:prstGeom prst="rect">
            <a:avLst/>
          </a:prstGeom>
          <a:noFill/>
          <a:ln w="9525">
            <a:noFill/>
            <a:miter lim="800000"/>
            <a:headEnd/>
            <a:tailEnd/>
          </a:ln>
          <a:effectLst/>
        </p:spPr>
      </p:pic>
    </p:spTree>
    <p:extLst>
      <p:ext uri="{BB962C8B-B14F-4D97-AF65-F5344CB8AC3E}">
        <p14:creationId xmlns:p14="http://schemas.microsoft.com/office/powerpoint/2010/main" val="41741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393" y="449957"/>
            <a:ext cx="7128792" cy="2246769"/>
          </a:xfrm>
          <a:prstGeom prst="rect">
            <a:avLst/>
          </a:prstGeom>
        </p:spPr>
        <p:txBody>
          <a:bodyPr wrap="square">
            <a:spAutoFit/>
          </a:bodyPr>
          <a:lstStyle/>
          <a:p>
            <a:r>
              <a:rPr lang="en-IN" sz="2000" b="1" dirty="0"/>
              <a:t>Deterministic DP </a:t>
            </a:r>
            <a:r>
              <a:rPr lang="en-IN" sz="2000" dirty="0"/>
              <a:t>determines the optimum solution of   n number of multivariable problem by decomposing it into n stages with each stage constituting a single-variable sub problem. These sub problems are then solved sequentially until the original problem is finally solved. It is a systematic, complete enumeration technique. It involves problems where the problem conditions at each stage, that is, state variable are known with certainty.</a:t>
            </a:r>
          </a:p>
        </p:txBody>
      </p:sp>
      <p:sp>
        <p:nvSpPr>
          <p:cNvPr id="3" name="TextBox 2"/>
          <p:cNvSpPr txBox="1"/>
          <p:nvPr/>
        </p:nvSpPr>
        <p:spPr>
          <a:xfrm>
            <a:off x="443393" y="2863389"/>
            <a:ext cx="8077598" cy="707886"/>
          </a:xfrm>
          <a:prstGeom prst="rect">
            <a:avLst/>
          </a:prstGeom>
          <a:noFill/>
        </p:spPr>
        <p:txBody>
          <a:bodyPr wrap="square" rtlCol="0">
            <a:spAutoFit/>
          </a:bodyPr>
          <a:lstStyle/>
          <a:p>
            <a:r>
              <a:rPr lang="en-IN" sz="2000" b="1" dirty="0"/>
              <a:t>Solution Procedure for a  multi stage decision problem using the DP approach</a:t>
            </a:r>
          </a:p>
        </p:txBody>
      </p:sp>
      <p:sp>
        <p:nvSpPr>
          <p:cNvPr id="4" name="TextBox 3"/>
          <p:cNvSpPr txBox="1"/>
          <p:nvPr/>
        </p:nvSpPr>
        <p:spPr>
          <a:xfrm>
            <a:off x="440928" y="3765005"/>
            <a:ext cx="6888617" cy="646331"/>
          </a:xfrm>
          <a:prstGeom prst="rect">
            <a:avLst/>
          </a:prstGeom>
          <a:noFill/>
        </p:spPr>
        <p:txBody>
          <a:bodyPr wrap="none" rtlCol="0">
            <a:spAutoFit/>
          </a:bodyPr>
          <a:lstStyle/>
          <a:p>
            <a:r>
              <a:rPr lang="en-IN" b="1" dirty="0"/>
              <a:t>Step1</a:t>
            </a:r>
            <a:r>
              <a:rPr lang="en-IN" dirty="0"/>
              <a:t> : Define the stages of the problem, the alternatives at each stage,</a:t>
            </a:r>
          </a:p>
          <a:p>
            <a:r>
              <a:rPr lang="en-IN" dirty="0"/>
              <a:t>the states for each stage and the recursive equation</a:t>
            </a:r>
          </a:p>
        </p:txBody>
      </p:sp>
      <p:sp>
        <p:nvSpPr>
          <p:cNvPr id="5" name="TextBox 4"/>
          <p:cNvSpPr txBox="1"/>
          <p:nvPr/>
        </p:nvSpPr>
        <p:spPr>
          <a:xfrm>
            <a:off x="440928" y="4605067"/>
            <a:ext cx="6696744" cy="2031325"/>
          </a:xfrm>
          <a:prstGeom prst="rect">
            <a:avLst/>
          </a:prstGeom>
          <a:noFill/>
        </p:spPr>
        <p:txBody>
          <a:bodyPr wrap="square" rtlCol="0">
            <a:spAutoFit/>
          </a:bodyPr>
          <a:lstStyle/>
          <a:p>
            <a:r>
              <a:rPr lang="en-IN" b="1" dirty="0"/>
              <a:t>Step2</a:t>
            </a:r>
            <a:r>
              <a:rPr lang="en-IN" dirty="0"/>
              <a:t>: Solve the recursive equation according as the system is continuous or discrete. In the continuous case, the optimal decisions at each stage are obtained by the calculus method of optimization. In the discrete case, a tabular computational scheme is followed. The number of rows in each table is equal to the number of corresponding feasible state values and the number of columns is equal to the number of possible decisions.</a:t>
            </a:r>
          </a:p>
        </p:txBody>
      </p:sp>
    </p:spTree>
    <p:extLst>
      <p:ext uri="{BB962C8B-B14F-4D97-AF65-F5344CB8AC3E}">
        <p14:creationId xmlns:p14="http://schemas.microsoft.com/office/powerpoint/2010/main" val="1159766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600" b="1" dirty="0">
                <a:latin typeface="+mn-lt"/>
                <a:cs typeface="Times New Roman" pitchFamily="18" charset="0"/>
              </a:rPr>
              <a:t>Solution:</a:t>
            </a:r>
          </a:p>
        </p:txBody>
      </p:sp>
      <p:sp>
        <p:nvSpPr>
          <p:cNvPr id="3" name="Content Placeholder 2"/>
          <p:cNvSpPr>
            <a:spLocks noGrp="1"/>
          </p:cNvSpPr>
          <p:nvPr>
            <p:ph idx="1"/>
          </p:nvPr>
        </p:nvSpPr>
        <p:spPr/>
        <p:txBody>
          <a:bodyPr>
            <a:normAutofit lnSpcReduction="10000"/>
          </a:bodyPr>
          <a:lstStyle/>
          <a:p>
            <a:pPr>
              <a:buNone/>
            </a:pPr>
            <a:r>
              <a:rPr lang="en-IN" sz="2800" dirty="0">
                <a:cs typeface="Times New Roman" pitchFamily="18" charset="0"/>
              </a:rPr>
              <a:t>The problem requires two interrelated decisions, therefore there are two stages in the equivalent dynamic programming problem.</a:t>
            </a:r>
          </a:p>
          <a:p>
            <a:pPr>
              <a:buNone/>
            </a:pPr>
            <a:endParaRPr lang="en-IN" sz="2800" dirty="0">
              <a:cs typeface="Times New Roman" pitchFamily="18" charset="0"/>
            </a:endParaRPr>
          </a:p>
          <a:p>
            <a:pPr>
              <a:buNone/>
            </a:pPr>
            <a:r>
              <a:rPr lang="en-IN" sz="2800" dirty="0">
                <a:cs typeface="Times New Roman" pitchFamily="18" charset="0"/>
              </a:rPr>
              <a:t>Since there are two resources in this problems.</a:t>
            </a:r>
          </a:p>
          <a:p>
            <a:pPr>
              <a:buNone/>
            </a:pPr>
            <a:endParaRPr lang="en-IN" sz="2800" dirty="0">
              <a:cs typeface="Times New Roman" pitchFamily="18" charset="0"/>
            </a:endParaRPr>
          </a:p>
          <a:p>
            <a:pPr>
              <a:buNone/>
            </a:pPr>
            <a:r>
              <a:rPr lang="en-IN" sz="2800" dirty="0">
                <a:cs typeface="Times New Roman" pitchFamily="18" charset="0"/>
              </a:rPr>
              <a:t>Therefore the states of the equivalent dynamic programming problem can be described by two variables. </a:t>
            </a:r>
            <a:r>
              <a:rPr lang="en-IN" sz="2800" dirty="0" err="1">
                <a:cs typeface="Times New Roman" pitchFamily="18" charset="0"/>
              </a:rPr>
              <a:t>i.e</a:t>
            </a:r>
            <a:r>
              <a:rPr lang="en-IN" sz="2800" dirty="0">
                <a:cs typeface="Times New Roman" pitchFamily="18" charset="0"/>
              </a:rPr>
              <a:t>, a state vector has two components only.</a:t>
            </a:r>
          </a:p>
          <a:p>
            <a:pPr>
              <a:buNone/>
            </a:pPr>
            <a:endParaRPr lang="en-IN" sz="2800" dirty="0"/>
          </a:p>
        </p:txBody>
      </p:sp>
    </p:spTree>
    <p:extLst>
      <p:ext uri="{BB962C8B-B14F-4D97-AF65-F5344CB8AC3E}">
        <p14:creationId xmlns:p14="http://schemas.microsoft.com/office/powerpoint/2010/main" val="316198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196752"/>
            <a:ext cx="8229600" cy="4232512"/>
          </a:xfrm>
        </p:spPr>
        <p:txBody>
          <a:bodyPr/>
          <a:lstStyle/>
          <a:p>
            <a:pPr>
              <a:buNone/>
            </a:pPr>
            <a:r>
              <a:rPr lang="en-IN" dirty="0"/>
              <a:t>Let                be the state of the system at stage j, j=1,2.</a:t>
            </a:r>
          </a:p>
          <a:p>
            <a:pPr>
              <a:buNone/>
            </a:pPr>
            <a:endParaRPr lang="en-IN" dirty="0"/>
          </a:p>
          <a:p>
            <a:pPr>
              <a:buNone/>
            </a:pPr>
            <a:r>
              <a:rPr lang="en-IN" dirty="0"/>
              <a:t>If                   is the optimal (maximum) value of the objective function for stage j=1,2,given the state                then using Backward recursive equation.</a:t>
            </a:r>
          </a:p>
          <a:p>
            <a:pPr>
              <a:buNone/>
            </a:pPr>
            <a:endParaRPr lang="en-IN" dirty="0"/>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27649"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049308" y="1220957"/>
            <a:ext cx="1238250" cy="447675"/>
          </a:xfrm>
          <a:prstGeom prst="rect">
            <a:avLst/>
          </a:prstGeom>
          <a:noFill/>
        </p:spPr>
      </p:pic>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27651"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11177" y="2901289"/>
            <a:ext cx="1466850" cy="447675"/>
          </a:xfrm>
          <a:prstGeom prst="rect">
            <a:avLst/>
          </a:prstGeom>
          <a:noFill/>
        </p:spPr>
      </p:pic>
      <p:pic>
        <p:nvPicPr>
          <p:cNvPr id="8"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668433" y="3901421"/>
            <a:ext cx="1238250" cy="447675"/>
          </a:xfrm>
          <a:prstGeom prst="rect">
            <a:avLst/>
          </a:prstGeom>
          <a:noFill/>
        </p:spPr>
      </p:pic>
    </p:spTree>
    <p:extLst>
      <p:ext uri="{BB962C8B-B14F-4D97-AF65-F5344CB8AC3E}">
        <p14:creationId xmlns:p14="http://schemas.microsoft.com/office/powerpoint/2010/main" val="3198495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2"/>
          <a:srcRect/>
          <a:stretch>
            <a:fillRect/>
          </a:stretch>
        </p:blipFill>
        <p:spPr bwMode="auto">
          <a:xfrm>
            <a:off x="611560" y="764704"/>
            <a:ext cx="7672106" cy="5217443"/>
          </a:xfrm>
          <a:prstGeom prst="rect">
            <a:avLst/>
          </a:prstGeom>
          <a:noFill/>
          <a:ln w="9525">
            <a:noFill/>
            <a:miter lim="800000"/>
            <a:headEnd/>
            <a:tailEnd/>
          </a:ln>
          <a:effectLst/>
        </p:spPr>
      </p:pic>
    </p:spTree>
    <p:extLst>
      <p:ext uri="{BB962C8B-B14F-4D97-AF65-F5344CB8AC3E}">
        <p14:creationId xmlns:p14="http://schemas.microsoft.com/office/powerpoint/2010/main" val="1754365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idx="1"/>
          </p:nvPr>
        </p:nvPicPr>
        <p:blipFill>
          <a:blip r:embed="rId2"/>
          <a:srcRect/>
          <a:stretch>
            <a:fillRect/>
          </a:stretch>
        </p:blipFill>
        <p:spPr bwMode="auto">
          <a:xfrm>
            <a:off x="467544" y="1067961"/>
            <a:ext cx="7838256" cy="3565951"/>
          </a:xfrm>
          <a:prstGeom prst="rect">
            <a:avLst/>
          </a:prstGeom>
          <a:noFill/>
          <a:ln w="9525">
            <a:noFill/>
            <a:miter lim="800000"/>
            <a:headEnd/>
            <a:tailEnd/>
          </a:ln>
          <a:effectLst/>
        </p:spPr>
      </p:pic>
    </p:spTree>
    <p:extLst>
      <p:ext uri="{BB962C8B-B14F-4D97-AF65-F5344CB8AC3E}">
        <p14:creationId xmlns:p14="http://schemas.microsoft.com/office/powerpoint/2010/main" val="2381846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idx="1"/>
          </p:nvPr>
        </p:nvPicPr>
        <p:blipFill>
          <a:blip r:embed="rId2"/>
          <a:srcRect/>
          <a:stretch>
            <a:fillRect/>
          </a:stretch>
        </p:blipFill>
        <p:spPr bwMode="auto">
          <a:xfrm>
            <a:off x="1331640" y="1484784"/>
            <a:ext cx="6772194" cy="4603055"/>
          </a:xfrm>
          <a:prstGeom prst="rect">
            <a:avLst/>
          </a:prstGeom>
          <a:noFill/>
          <a:ln w="9525">
            <a:noFill/>
            <a:miter lim="800000"/>
            <a:headEnd/>
            <a:tailEnd/>
          </a:ln>
          <a:effectLst/>
        </p:spPr>
      </p:pic>
      <p:sp>
        <p:nvSpPr>
          <p:cNvPr id="2" name="TextBox 1"/>
          <p:cNvSpPr txBox="1"/>
          <p:nvPr/>
        </p:nvSpPr>
        <p:spPr>
          <a:xfrm flipH="1">
            <a:off x="2339752" y="4293096"/>
            <a:ext cx="432048" cy="369332"/>
          </a:xfrm>
          <a:prstGeom prst="rect">
            <a:avLst/>
          </a:prstGeom>
          <a:solidFill>
            <a:schemeClr val="bg1"/>
          </a:solidFill>
        </p:spPr>
        <p:txBody>
          <a:bodyPr wrap="square" rtlCol="0">
            <a:spAutoFit/>
          </a:bodyPr>
          <a:lstStyle/>
          <a:p>
            <a:r>
              <a:rPr lang="en-IN" dirty="0"/>
              <a:t>in</a:t>
            </a:r>
          </a:p>
        </p:txBody>
      </p:sp>
    </p:spTree>
    <p:extLst>
      <p:ext uri="{BB962C8B-B14F-4D97-AF65-F5344CB8AC3E}">
        <p14:creationId xmlns:p14="http://schemas.microsoft.com/office/powerpoint/2010/main" val="338453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idx="1"/>
          </p:nvPr>
        </p:nvPicPr>
        <p:blipFill>
          <a:blip r:embed="rId2"/>
          <a:srcRect/>
          <a:stretch>
            <a:fillRect/>
          </a:stretch>
        </p:blipFill>
        <p:spPr bwMode="auto">
          <a:xfrm>
            <a:off x="1475656" y="1772816"/>
            <a:ext cx="6759572" cy="3452210"/>
          </a:xfrm>
          <a:prstGeom prst="rect">
            <a:avLst/>
          </a:prstGeom>
          <a:noFill/>
          <a:ln w="9525">
            <a:noFill/>
            <a:miter lim="800000"/>
            <a:headEnd/>
            <a:tailEnd/>
          </a:ln>
          <a:effectLst/>
        </p:spPr>
      </p:pic>
    </p:spTree>
    <p:extLst>
      <p:ext uri="{BB962C8B-B14F-4D97-AF65-F5344CB8AC3E}">
        <p14:creationId xmlns:p14="http://schemas.microsoft.com/office/powerpoint/2010/main" val="3057923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Grp="1" noChangeAspect="1" noChangeArrowheads="1"/>
          </p:cNvPicPr>
          <p:nvPr>
            <p:ph idx="1"/>
          </p:nvPr>
        </p:nvPicPr>
        <p:blipFill>
          <a:blip r:embed="rId2"/>
          <a:srcRect/>
          <a:stretch>
            <a:fillRect/>
          </a:stretch>
        </p:blipFill>
        <p:spPr bwMode="auto">
          <a:xfrm>
            <a:off x="663487" y="980728"/>
            <a:ext cx="6977041" cy="5145435"/>
          </a:xfrm>
          <a:prstGeom prst="rect">
            <a:avLst/>
          </a:prstGeom>
          <a:noFill/>
          <a:ln w="9525">
            <a:noFill/>
            <a:miter lim="800000"/>
            <a:headEnd/>
            <a:tailEnd/>
          </a:ln>
          <a:effectLst/>
        </p:spPr>
      </p:pic>
    </p:spTree>
    <p:extLst>
      <p:ext uri="{BB962C8B-B14F-4D97-AF65-F5344CB8AC3E}">
        <p14:creationId xmlns:p14="http://schemas.microsoft.com/office/powerpoint/2010/main" val="2341603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3200" b="1" dirty="0"/>
              <a:t>Example 2:</a:t>
            </a:r>
          </a:p>
        </p:txBody>
      </p:sp>
      <p:pic>
        <p:nvPicPr>
          <p:cNvPr id="34818" name="Picture 2"/>
          <p:cNvPicPr>
            <a:picLocks noGrp="1" noChangeAspect="1" noChangeArrowheads="1"/>
          </p:cNvPicPr>
          <p:nvPr>
            <p:ph idx="1"/>
          </p:nvPr>
        </p:nvPicPr>
        <p:blipFill>
          <a:blip r:embed="rId2"/>
          <a:srcRect/>
          <a:stretch>
            <a:fillRect/>
          </a:stretch>
        </p:blipFill>
        <p:spPr bwMode="auto">
          <a:xfrm>
            <a:off x="1627341" y="1772816"/>
            <a:ext cx="5889317" cy="4525963"/>
          </a:xfrm>
          <a:prstGeom prst="rect">
            <a:avLst/>
          </a:prstGeom>
          <a:noFill/>
          <a:ln w="9525">
            <a:noFill/>
            <a:miter lim="800000"/>
            <a:headEnd/>
            <a:tailEnd/>
          </a:ln>
          <a:effectLst/>
        </p:spPr>
      </p:pic>
      <p:sp>
        <p:nvSpPr>
          <p:cNvPr id="3" name="TextBox 2"/>
          <p:cNvSpPr txBox="1"/>
          <p:nvPr/>
        </p:nvSpPr>
        <p:spPr>
          <a:xfrm>
            <a:off x="5580112" y="5157192"/>
            <a:ext cx="648072" cy="646331"/>
          </a:xfrm>
          <a:prstGeom prst="rect">
            <a:avLst/>
          </a:prstGeom>
          <a:solidFill>
            <a:schemeClr val="bg1"/>
          </a:solidFill>
        </p:spPr>
        <p:txBody>
          <a:bodyPr wrap="square" rtlCol="0">
            <a:spAutoFit/>
          </a:bodyPr>
          <a:lstStyle/>
          <a:p>
            <a:r>
              <a:rPr lang="en-IN" dirty="0"/>
              <a:t>B22B32</a:t>
            </a:r>
          </a:p>
        </p:txBody>
      </p:sp>
    </p:spTree>
    <p:extLst>
      <p:ext uri="{BB962C8B-B14F-4D97-AF65-F5344CB8AC3E}">
        <p14:creationId xmlns:p14="http://schemas.microsoft.com/office/powerpoint/2010/main" val="2084094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idx="1"/>
          </p:nvPr>
        </p:nvPicPr>
        <p:blipFill>
          <a:blip r:embed="rId2"/>
          <a:srcRect/>
          <a:stretch>
            <a:fillRect/>
          </a:stretch>
        </p:blipFill>
        <p:spPr bwMode="auto">
          <a:xfrm>
            <a:off x="1039015" y="1124744"/>
            <a:ext cx="6452561" cy="5001419"/>
          </a:xfrm>
          <a:prstGeom prst="rect">
            <a:avLst/>
          </a:prstGeom>
          <a:noFill/>
          <a:ln w="9525">
            <a:noFill/>
            <a:miter lim="800000"/>
            <a:headEnd/>
            <a:tailEnd/>
          </a:ln>
          <a:effectLst/>
        </p:spPr>
      </p:pic>
    </p:spTree>
    <p:extLst>
      <p:ext uri="{BB962C8B-B14F-4D97-AF65-F5344CB8AC3E}">
        <p14:creationId xmlns:p14="http://schemas.microsoft.com/office/powerpoint/2010/main" val="3094175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idx="1"/>
          </p:nvPr>
        </p:nvPicPr>
        <p:blipFill>
          <a:blip r:embed="rId2"/>
          <a:srcRect/>
          <a:stretch>
            <a:fillRect/>
          </a:stretch>
        </p:blipFill>
        <p:spPr bwMode="auto">
          <a:xfrm>
            <a:off x="683568" y="1268760"/>
            <a:ext cx="7056784" cy="4550824"/>
          </a:xfrm>
          <a:prstGeom prst="rect">
            <a:avLst/>
          </a:prstGeom>
          <a:noFill/>
          <a:ln w="9525">
            <a:noFill/>
            <a:miter lim="800000"/>
            <a:headEnd/>
            <a:tailEnd/>
          </a:ln>
          <a:effectLst/>
        </p:spPr>
      </p:pic>
    </p:spTree>
    <p:extLst>
      <p:ext uri="{BB962C8B-B14F-4D97-AF65-F5344CB8AC3E}">
        <p14:creationId xmlns:p14="http://schemas.microsoft.com/office/powerpoint/2010/main" val="2627814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87" y="2325677"/>
            <a:ext cx="7416824" cy="3623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329244" y="1484784"/>
                <a:ext cx="7019616" cy="461665"/>
              </a:xfrm>
              <a:prstGeom prst="rect">
                <a:avLst/>
              </a:prstGeom>
              <a:noFill/>
            </p:spPr>
            <p:txBody>
              <a:bodyPr wrap="square" rtlCol="0">
                <a:spAutoFit/>
              </a:bodyPr>
              <a:lstStyle/>
              <a:p>
                <a:r>
                  <a:rPr lang="en-IN" sz="2400" dirty="0"/>
                  <a:t>Let </a:t>
                </a:r>
                <a14:m>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a:rPr>
                          <m:t>𝑥</m:t>
                        </m:r>
                      </m:e>
                      <m:sub>
                        <m:r>
                          <a:rPr lang="en-IN" sz="2400" b="0" i="1" smtClean="0">
                            <a:latin typeface="Cambria Math"/>
                          </a:rPr>
                          <m:t>𝑖</m:t>
                        </m:r>
                        <m:r>
                          <a:rPr lang="en-IN" sz="2400" b="0" i="1" smtClean="0">
                            <a:latin typeface="Cambria Math"/>
                          </a:rPr>
                          <m:t> </m:t>
                        </m:r>
                      </m:sub>
                    </m:sSub>
                  </m:oMath>
                </a14:m>
                <a:r>
                  <a:rPr lang="en-IN" sz="2400" dirty="0"/>
                  <a:t> be the state of the system at stage i, i=1,2,3,…n</a:t>
                </a:r>
              </a:p>
            </p:txBody>
          </p:sp>
        </mc:Choice>
        <mc:Fallback xmlns="">
          <p:sp>
            <p:nvSpPr>
              <p:cNvPr id="2" name="TextBox 1"/>
              <p:cNvSpPr txBox="1">
                <a:spLocks noRot="1" noChangeAspect="1" noMove="1" noResize="1" noEditPoints="1" noAdjustHandles="1" noChangeArrowheads="1" noChangeShapeType="1" noTextEdit="1"/>
              </p:cNvSpPr>
              <p:nvPr/>
            </p:nvSpPr>
            <p:spPr>
              <a:xfrm>
                <a:off x="329244" y="1484784"/>
                <a:ext cx="7019616" cy="461665"/>
              </a:xfrm>
              <a:prstGeom prst="rect">
                <a:avLst/>
              </a:prstGeom>
              <a:blipFill rotWithShape="0">
                <a:blip r:embed="rId3"/>
                <a:stretch>
                  <a:fillRect l="-1302" t="-10667" b="-30667"/>
                </a:stretch>
              </a:blipFill>
            </p:spPr>
            <p:txBody>
              <a:bodyPr/>
              <a:lstStyle/>
              <a:p>
                <a:r>
                  <a:rPr lang="en-IN">
                    <a:noFill/>
                  </a:rPr>
                  <a:t> </a:t>
                </a:r>
              </a:p>
            </p:txBody>
          </p:sp>
        </mc:Fallback>
      </mc:AlternateContent>
      <p:sp>
        <p:nvSpPr>
          <p:cNvPr id="3" name="TextBox 2"/>
          <p:cNvSpPr txBox="1"/>
          <p:nvPr/>
        </p:nvSpPr>
        <p:spPr>
          <a:xfrm>
            <a:off x="309487" y="188640"/>
            <a:ext cx="7791300" cy="461665"/>
          </a:xfrm>
          <a:prstGeom prst="rect">
            <a:avLst/>
          </a:prstGeom>
          <a:noFill/>
        </p:spPr>
        <p:txBody>
          <a:bodyPr wrap="none" rtlCol="0">
            <a:spAutoFit/>
          </a:bodyPr>
          <a:lstStyle/>
          <a:p>
            <a:r>
              <a:rPr lang="en-IN" sz="2400" b="1" dirty="0"/>
              <a:t>Forward Recursive Equation for the Shortest Route Problem</a:t>
            </a:r>
          </a:p>
        </p:txBody>
      </p:sp>
      <p:sp>
        <p:nvSpPr>
          <p:cNvPr id="4" name="TextBox 3"/>
          <p:cNvSpPr txBox="1"/>
          <p:nvPr/>
        </p:nvSpPr>
        <p:spPr>
          <a:xfrm>
            <a:off x="309487" y="669721"/>
            <a:ext cx="8275204" cy="2031325"/>
          </a:xfrm>
          <a:prstGeom prst="rect">
            <a:avLst/>
          </a:prstGeom>
          <a:noFill/>
        </p:spPr>
        <p:txBody>
          <a:bodyPr wrap="square" rtlCol="0">
            <a:spAutoFit/>
          </a:bodyPr>
          <a:lstStyle/>
          <a:p>
            <a:r>
              <a:rPr lang="en-IN" b="1" dirty="0"/>
              <a:t>Shortest Route Problem(Stage-Coach Problem): </a:t>
            </a:r>
            <a:r>
              <a:rPr lang="en-IN" dirty="0"/>
              <a:t>It is a problem of finding the shortest</a:t>
            </a:r>
          </a:p>
          <a:p>
            <a:r>
              <a:rPr lang="en-IN" dirty="0"/>
              <a:t>Distance and the corresponding path from a given source node to a given destination node in a given distance network.</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812533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idx="1"/>
          </p:nvPr>
        </p:nvPicPr>
        <p:blipFill>
          <a:blip r:embed="rId2"/>
          <a:srcRect/>
          <a:stretch>
            <a:fillRect/>
          </a:stretch>
        </p:blipFill>
        <p:spPr bwMode="auto">
          <a:xfrm>
            <a:off x="971600" y="1412776"/>
            <a:ext cx="7056784" cy="4238341"/>
          </a:xfrm>
          <a:prstGeom prst="rect">
            <a:avLst/>
          </a:prstGeom>
          <a:noFill/>
          <a:ln w="9525">
            <a:noFill/>
            <a:miter lim="800000"/>
            <a:headEnd/>
            <a:tailEnd/>
          </a:ln>
          <a:effectLst/>
        </p:spPr>
      </p:pic>
    </p:spTree>
    <p:extLst>
      <p:ext uri="{BB962C8B-B14F-4D97-AF65-F5344CB8AC3E}">
        <p14:creationId xmlns:p14="http://schemas.microsoft.com/office/powerpoint/2010/main" val="19706131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1556792"/>
            <a:ext cx="8208912" cy="2677656"/>
          </a:xfrm>
          <a:prstGeom prst="rect">
            <a:avLst/>
          </a:prstGeom>
        </p:spPr>
        <p:txBody>
          <a:bodyPr wrap="square">
            <a:spAutoFit/>
          </a:bodyPr>
          <a:lstStyle/>
          <a:p>
            <a:r>
              <a:rPr lang="en-IN" sz="2400" dirty="0"/>
              <a:t>The Dynamic Programming technique is used to solve optimal subdivision problems. For example, a positive quantity can be divided into some sub-quantities whose sum of cubes or squared sums or product may be maximum or minimum. In the same way, a known product can be split into a certain number of factors where the squared sum or the sum of factors may be minimum or maximum</a:t>
            </a:r>
          </a:p>
        </p:txBody>
      </p:sp>
      <p:sp>
        <p:nvSpPr>
          <p:cNvPr id="3" name="TextBox 2"/>
          <p:cNvSpPr txBox="1"/>
          <p:nvPr/>
        </p:nvSpPr>
        <p:spPr>
          <a:xfrm>
            <a:off x="611560" y="476672"/>
            <a:ext cx="4495783" cy="523220"/>
          </a:xfrm>
          <a:prstGeom prst="rect">
            <a:avLst/>
          </a:prstGeom>
          <a:noFill/>
        </p:spPr>
        <p:txBody>
          <a:bodyPr wrap="none" rtlCol="0">
            <a:spAutoFit/>
          </a:bodyPr>
          <a:lstStyle/>
          <a:p>
            <a:r>
              <a:rPr lang="en-IN" sz="2800" b="1" dirty="0"/>
              <a:t>Optimal subdivision problem</a:t>
            </a:r>
          </a:p>
        </p:txBody>
      </p:sp>
    </p:spTree>
    <p:extLst>
      <p:ext uri="{BB962C8B-B14F-4D97-AF65-F5344CB8AC3E}">
        <p14:creationId xmlns:p14="http://schemas.microsoft.com/office/powerpoint/2010/main" val="261679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438"/>
            <a:ext cx="7992888" cy="675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612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96" y="676275"/>
            <a:ext cx="8738086" cy="397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103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3137"/>
          <a:stretch/>
        </p:blipFill>
        <p:spPr bwMode="auto">
          <a:xfrm>
            <a:off x="16381" y="188640"/>
            <a:ext cx="9159478"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563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66863"/>
          <a:stretch/>
        </p:blipFill>
        <p:spPr bwMode="auto">
          <a:xfrm>
            <a:off x="142206" y="1556792"/>
            <a:ext cx="9020765"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54367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4" y="1052736"/>
            <a:ext cx="9368080"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6616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676456" cy="700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478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73" y="2276872"/>
            <a:ext cx="9305873"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35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69322"/>
            <a:ext cx="7956376" cy="6788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9446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23528" y="836712"/>
                <a:ext cx="8712513" cy="1200329"/>
              </a:xfrm>
              <a:prstGeom prst="rect">
                <a:avLst/>
              </a:prstGeom>
              <a:noFill/>
            </p:spPr>
            <p:txBody>
              <a:bodyPr wrap="none" rtlCol="0">
                <a:spAutoFit/>
              </a:bodyPr>
              <a:lstStyle/>
              <a:p>
                <a:r>
                  <a:rPr lang="en-IN" sz="2400" dirty="0"/>
                  <a:t>The </a:t>
                </a:r>
                <a:r>
                  <a:rPr lang="en-IN" sz="2400" b="1" dirty="0"/>
                  <a:t>backward recursive equation for the Shortest Route Problem </a:t>
                </a:r>
                <a:r>
                  <a:rPr lang="en-IN" sz="2400" dirty="0"/>
                  <a:t>is</a:t>
                </a:r>
              </a:p>
              <a:p>
                <a14:m>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a:rPr>
                          <m:t>𝑓</m:t>
                        </m:r>
                      </m:e>
                      <m:sub>
                        <m:r>
                          <a:rPr lang="en-IN" sz="2400" b="0" i="1" smtClean="0">
                            <a:latin typeface="Cambria Math"/>
                          </a:rPr>
                          <m:t>𝑖</m:t>
                        </m:r>
                      </m:sub>
                    </m:sSub>
                  </m:oMath>
                </a14:m>
                <a:r>
                  <a:rPr lang="en-IN" sz="2400" dirty="0"/>
                  <a:t>(</a:t>
                </a:r>
                <a14:m>
                  <m:oMath xmlns:m="http://schemas.openxmlformats.org/officeDocument/2006/math">
                    <m:sSub>
                      <m:sSubPr>
                        <m:ctrlPr>
                          <a:rPr lang="en-IN" sz="2400" i="1" dirty="0" smtClean="0">
                            <a:latin typeface="Cambria Math" panose="02040503050406030204" pitchFamily="18" charset="0"/>
                          </a:rPr>
                        </m:ctrlPr>
                      </m:sSubPr>
                      <m:e>
                        <m:r>
                          <a:rPr lang="en-IN" sz="2400" b="0" i="1" dirty="0" smtClean="0">
                            <a:latin typeface="Cambria Math"/>
                          </a:rPr>
                          <m:t>𝑥</m:t>
                        </m:r>
                      </m:e>
                      <m:sub>
                        <m:r>
                          <a:rPr lang="en-IN" sz="2400" b="0" i="1" dirty="0" smtClean="0">
                            <a:latin typeface="Cambria Math"/>
                          </a:rPr>
                          <m:t>𝑖</m:t>
                        </m:r>
                        <m:r>
                          <a:rPr lang="en-IN" sz="2400" b="0" i="1" dirty="0" smtClean="0">
                            <a:latin typeface="Cambria Math"/>
                          </a:rPr>
                          <m:t> </m:t>
                        </m:r>
                      </m:sub>
                    </m:sSub>
                  </m:oMath>
                </a14:m>
                <a:r>
                  <a:rPr lang="en-IN" sz="2400" dirty="0"/>
                  <a:t>)= min </a:t>
                </a:r>
                <a14:m>
                  <m:oMath xmlns:m="http://schemas.openxmlformats.org/officeDocument/2006/math">
                    <m:d>
                      <m:dPr>
                        <m:begChr m:val="{"/>
                        <m:endChr m:val="}"/>
                        <m:ctrlPr>
                          <a:rPr lang="en-IN" sz="2400" i="1" smtClean="0">
                            <a:latin typeface="Cambria Math" panose="02040503050406030204" pitchFamily="18" charset="0"/>
                          </a:rPr>
                        </m:ctrlPr>
                      </m:dPr>
                      <m:e>
                        <m:r>
                          <a:rPr lang="en-IN" sz="2400" b="0" i="1" smtClean="0">
                            <a:latin typeface="Cambria Math"/>
                          </a:rPr>
                          <m:t>𝑑</m:t>
                        </m:r>
                        <m:d>
                          <m:dPr>
                            <m:ctrlPr>
                              <a:rPr lang="en-IN" sz="2400" b="0" i="1" smtClean="0">
                                <a:latin typeface="Cambria Math" panose="02040503050406030204" pitchFamily="18" charset="0"/>
                              </a:rPr>
                            </m:ctrlPr>
                          </m:dPr>
                          <m:e>
                            <m:sSub>
                              <m:sSubPr>
                                <m:ctrlPr>
                                  <a:rPr lang="en-IN" sz="2400" b="0" i="1" smtClean="0">
                                    <a:latin typeface="Cambria Math" panose="02040503050406030204" pitchFamily="18" charset="0"/>
                                  </a:rPr>
                                </m:ctrlPr>
                              </m:sSubPr>
                              <m:e>
                                <m:r>
                                  <a:rPr lang="en-IN" sz="2400" b="0" i="1" smtClean="0">
                                    <a:latin typeface="Cambria Math"/>
                                  </a:rPr>
                                  <m:t>𝑥</m:t>
                                </m:r>
                              </m:e>
                              <m:sub>
                                <m:r>
                                  <a:rPr lang="en-IN" sz="2400" b="0" i="1" smtClean="0">
                                    <a:latin typeface="Cambria Math"/>
                                  </a:rPr>
                                  <m:t>𝑖</m:t>
                                </m:r>
                              </m:sub>
                            </m:sSub>
                            <m:r>
                              <a:rPr lang="en-IN" sz="2400" b="0" i="1" smtClean="0">
                                <a:latin typeface="Cambria Math"/>
                              </a:rPr>
                              <m:t>, </m:t>
                            </m:r>
                            <m:sSub>
                              <m:sSubPr>
                                <m:ctrlPr>
                                  <a:rPr lang="en-IN" sz="2400" b="0" i="1" smtClean="0">
                                    <a:latin typeface="Cambria Math" panose="02040503050406030204" pitchFamily="18" charset="0"/>
                                  </a:rPr>
                                </m:ctrlPr>
                              </m:sSubPr>
                              <m:e>
                                <m:r>
                                  <a:rPr lang="en-IN" sz="2400" b="0" i="1" smtClean="0">
                                    <a:latin typeface="Cambria Math"/>
                                  </a:rPr>
                                  <m:t>𝑥</m:t>
                                </m:r>
                              </m:e>
                              <m:sub>
                                <m:r>
                                  <a:rPr lang="en-IN" sz="2400" b="0" i="1" smtClean="0">
                                    <a:latin typeface="Cambria Math"/>
                                  </a:rPr>
                                  <m:t>𝑖</m:t>
                                </m:r>
                                <m:r>
                                  <a:rPr lang="en-IN" sz="2400" b="0" i="1" smtClean="0">
                                    <a:latin typeface="Cambria Math"/>
                                  </a:rPr>
                                  <m:t>+1 </m:t>
                                </m:r>
                              </m:sub>
                            </m:sSub>
                          </m:e>
                        </m:d>
                        <m:r>
                          <a:rPr lang="en-IN" sz="2400" b="0" i="1" smtClean="0">
                            <a:latin typeface="Cambria Math"/>
                          </a:rPr>
                          <m:t>+</m:t>
                        </m:r>
                        <m:sSub>
                          <m:sSubPr>
                            <m:ctrlPr>
                              <a:rPr lang="en-IN" sz="2400" b="0" i="1" smtClean="0">
                                <a:latin typeface="Cambria Math" panose="02040503050406030204" pitchFamily="18" charset="0"/>
                              </a:rPr>
                            </m:ctrlPr>
                          </m:sSubPr>
                          <m:e>
                            <m:r>
                              <a:rPr lang="en-IN" sz="2400" b="0" i="1" smtClean="0">
                                <a:latin typeface="Cambria Math"/>
                              </a:rPr>
                              <m:t>𝑓</m:t>
                            </m:r>
                          </m:e>
                          <m:sub>
                            <m:r>
                              <a:rPr lang="en-IN" sz="2400" b="0" i="1" smtClean="0">
                                <a:latin typeface="Cambria Math"/>
                              </a:rPr>
                              <m:t>𝑖</m:t>
                            </m:r>
                            <m:r>
                              <a:rPr lang="en-IN" sz="2400" b="0" i="1" smtClean="0">
                                <a:latin typeface="Cambria Math"/>
                              </a:rPr>
                              <m:t>+1 </m:t>
                            </m:r>
                          </m:sub>
                        </m:sSub>
                        <m:r>
                          <a:rPr lang="en-IN" sz="2400" b="0" i="1" smtClean="0">
                            <a:latin typeface="Cambria Math"/>
                          </a:rPr>
                          <m:t>(</m:t>
                        </m:r>
                        <m:sSub>
                          <m:sSubPr>
                            <m:ctrlPr>
                              <a:rPr lang="en-IN" sz="2400" b="0" i="1" smtClean="0">
                                <a:latin typeface="Cambria Math" panose="02040503050406030204" pitchFamily="18" charset="0"/>
                              </a:rPr>
                            </m:ctrlPr>
                          </m:sSubPr>
                          <m:e>
                            <m:r>
                              <a:rPr lang="en-IN" sz="2400" b="0" i="1" smtClean="0">
                                <a:latin typeface="Cambria Math"/>
                              </a:rPr>
                              <m:t>𝑥</m:t>
                            </m:r>
                          </m:e>
                          <m:sub>
                            <m:r>
                              <a:rPr lang="en-IN" sz="2400" b="0" i="1" smtClean="0">
                                <a:latin typeface="Cambria Math"/>
                              </a:rPr>
                              <m:t>𝑖</m:t>
                            </m:r>
                            <m:r>
                              <a:rPr lang="en-IN" sz="2400" b="0" i="1" smtClean="0">
                                <a:latin typeface="Cambria Math"/>
                              </a:rPr>
                              <m:t>+1 </m:t>
                            </m:r>
                          </m:sub>
                        </m:sSub>
                        <m:r>
                          <a:rPr lang="en-IN" sz="2400" b="0" i="1" smtClean="0">
                            <a:latin typeface="Cambria Math"/>
                          </a:rPr>
                          <m:t>)</m:t>
                        </m:r>
                      </m:e>
                    </m:d>
                  </m:oMath>
                </a14:m>
                <a:r>
                  <a:rPr lang="en-IN" sz="2400" dirty="0"/>
                  <a:t>, i=1,2,…n</a:t>
                </a:r>
              </a:p>
              <a:p>
                <a:r>
                  <a:rPr lang="en-IN" sz="2400" dirty="0"/>
                  <a:t>Starting at i=n, the recursion sets </a:t>
                </a:r>
                <a14:m>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a:rPr>
                          <m:t>𝑓</m:t>
                        </m:r>
                      </m:e>
                      <m:sub>
                        <m:r>
                          <a:rPr lang="en-IN" sz="2400" b="0" i="1" smtClean="0">
                            <a:latin typeface="Cambria Math"/>
                          </a:rPr>
                          <m:t>𝑛</m:t>
                        </m:r>
                        <m:r>
                          <a:rPr lang="en-IN" sz="2400" b="0" i="1" smtClean="0">
                            <a:latin typeface="Cambria Math"/>
                          </a:rPr>
                          <m:t>+1</m:t>
                        </m:r>
                      </m:sub>
                    </m:sSub>
                  </m:oMath>
                </a14:m>
                <a:r>
                  <a:rPr lang="en-IN" sz="2400" dirty="0"/>
                  <a:t>(</a:t>
                </a:r>
                <a14:m>
                  <m:oMath xmlns:m="http://schemas.openxmlformats.org/officeDocument/2006/math">
                    <m:sSub>
                      <m:sSubPr>
                        <m:ctrlPr>
                          <a:rPr lang="en-IN" sz="2400" i="1" dirty="0" smtClean="0">
                            <a:latin typeface="Cambria Math" panose="02040503050406030204" pitchFamily="18" charset="0"/>
                          </a:rPr>
                        </m:ctrlPr>
                      </m:sSubPr>
                      <m:e>
                        <m:r>
                          <a:rPr lang="en-IN" sz="2400" b="0" i="1" dirty="0" smtClean="0">
                            <a:latin typeface="Cambria Math"/>
                          </a:rPr>
                          <m:t>𝑥</m:t>
                        </m:r>
                      </m:e>
                      <m:sub>
                        <m:r>
                          <a:rPr lang="en-IN" sz="2400" b="0" i="1" dirty="0" smtClean="0">
                            <a:latin typeface="Cambria Math"/>
                          </a:rPr>
                          <m:t>𝑛</m:t>
                        </m:r>
                        <m:r>
                          <a:rPr lang="en-IN" sz="2400" b="0" i="1" dirty="0" smtClean="0">
                            <a:latin typeface="Cambria Math"/>
                          </a:rPr>
                          <m:t>+1</m:t>
                        </m:r>
                      </m:sub>
                    </m:sSub>
                  </m:oMath>
                </a14:m>
                <a:r>
                  <a:rPr lang="en-IN" sz="2400" dirty="0"/>
                  <a:t>)=0</a:t>
                </a:r>
              </a:p>
            </p:txBody>
          </p:sp>
        </mc:Choice>
        <mc:Fallback xmlns="">
          <p:sp>
            <p:nvSpPr>
              <p:cNvPr id="3" name="TextBox 2"/>
              <p:cNvSpPr txBox="1">
                <a:spLocks noRot="1" noChangeAspect="1" noMove="1" noResize="1" noEditPoints="1" noAdjustHandles="1" noChangeArrowheads="1" noChangeShapeType="1" noTextEdit="1"/>
              </p:cNvSpPr>
              <p:nvPr/>
            </p:nvSpPr>
            <p:spPr>
              <a:xfrm>
                <a:off x="323528" y="836712"/>
                <a:ext cx="8712513" cy="1200329"/>
              </a:xfrm>
              <a:prstGeom prst="rect">
                <a:avLst/>
              </a:prstGeom>
              <a:blipFill rotWithShape="1">
                <a:blip r:embed="rId2"/>
                <a:stretch>
                  <a:fillRect l="-1050" t="-4061" r="-140" b="-10660"/>
                </a:stretch>
              </a:blipFill>
            </p:spPr>
            <p:txBody>
              <a:bodyPr/>
              <a:lstStyle/>
              <a:p>
                <a:r>
                  <a:rPr lang="en-IN">
                    <a:noFill/>
                  </a:rPr>
                  <a:t> </a:t>
                </a:r>
              </a:p>
            </p:txBody>
          </p:sp>
        </mc:Fallback>
      </mc:AlternateContent>
    </p:spTree>
    <p:extLst>
      <p:ext uri="{BB962C8B-B14F-4D97-AF65-F5344CB8AC3E}">
        <p14:creationId xmlns:p14="http://schemas.microsoft.com/office/powerpoint/2010/main" val="73830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6" y="1484785"/>
            <a:ext cx="9048902" cy="3395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78555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1513"/>
          <a:stretch/>
        </p:blipFill>
        <p:spPr bwMode="auto">
          <a:xfrm>
            <a:off x="0" y="1484784"/>
            <a:ext cx="9354911"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39949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39003"/>
          <a:stretch/>
        </p:blipFill>
        <p:spPr bwMode="auto">
          <a:xfrm>
            <a:off x="179512" y="692696"/>
            <a:ext cx="8988043"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674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8613437"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5536" y="404664"/>
            <a:ext cx="5410264" cy="523220"/>
          </a:xfrm>
          <a:prstGeom prst="rect">
            <a:avLst/>
          </a:prstGeom>
          <a:noFill/>
        </p:spPr>
        <p:txBody>
          <a:bodyPr wrap="none" rtlCol="0">
            <a:spAutoFit/>
          </a:bodyPr>
          <a:lstStyle/>
          <a:p>
            <a:r>
              <a:rPr lang="en-IN" sz="2800" b="1" dirty="0"/>
              <a:t>Example :(Shortest Route Problem)</a:t>
            </a:r>
          </a:p>
        </p:txBody>
      </p:sp>
    </p:spTree>
    <p:extLst>
      <p:ext uri="{BB962C8B-B14F-4D97-AF65-F5344CB8AC3E}">
        <p14:creationId xmlns:p14="http://schemas.microsoft.com/office/powerpoint/2010/main" val="4266094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476672"/>
            <a:ext cx="7416824" cy="1569660"/>
          </a:xfrm>
          <a:prstGeom prst="rect">
            <a:avLst/>
          </a:prstGeom>
        </p:spPr>
        <p:txBody>
          <a:bodyPr wrap="square">
            <a:spAutoFit/>
          </a:bodyPr>
          <a:lstStyle/>
          <a:p>
            <a:r>
              <a:rPr lang="en-IN" sz="2400" dirty="0"/>
              <a:t>To solve the problem by dynamic programming (DP), we first decompose it into stages as delineated by the vertical dashed lines. We carry out the computations for each stage separately.</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68" y="2492896"/>
            <a:ext cx="7056783" cy="328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3467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716</TotalTime>
  <Words>1963</Words>
  <Application>Microsoft Office PowerPoint</Application>
  <PresentationFormat>On-screen Show (4:3)</PresentationFormat>
  <Paragraphs>148</Paragraphs>
  <Slides>72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Formulation as DP</vt:lpstr>
      <vt:lpstr>PowerPoint Presentation</vt:lpstr>
      <vt:lpstr>PowerPoint Presentation</vt:lpstr>
      <vt:lpstr>Use Dynamic programming to solve the Linear Programming Problem  Example 1:</vt:lpstr>
      <vt:lpstr>Solution:</vt:lpstr>
      <vt:lpstr>PowerPoint Presentation</vt:lpstr>
      <vt:lpstr>PowerPoint Presentation</vt:lpstr>
      <vt:lpstr>PowerPoint Presentation</vt:lpstr>
      <vt:lpstr>PowerPoint Presentation</vt:lpstr>
      <vt:lpstr>PowerPoint Presentation</vt:lpstr>
      <vt:lpstr>PowerPoint Presentation</vt:lpstr>
      <vt:lpstr>Example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Hewlett-Packard Company</dc:creator>
  <cp:lastModifiedBy>Chandrasekhar M</cp:lastModifiedBy>
  <cp:revision>87</cp:revision>
  <dcterms:created xsi:type="dcterms:W3CDTF">2020-09-29T10:13:34Z</dcterms:created>
  <dcterms:modified xsi:type="dcterms:W3CDTF">2023-04-19T10:10:55Z</dcterms:modified>
</cp:coreProperties>
</file>